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7DD68-7CEC-48D3-9784-E3EE77CEB1B8}">
  <a:tblStyle styleId="{A1F7DD68-7CEC-48D3-9784-E3EE77CEB1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82" name="Google Shape;82;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47" name="Google Shape;147;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54" name="Google Shape;154;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2" name="Google Shape;16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8" name="Google Shape;16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76" name="Google Shape;17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84" name="Google Shape;18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91" name="Google Shape;191;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98" name="Google Shape;19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05" name="Google Shape;20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1" name="Google Shape;21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0" name="Google Shape;9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7" name="Google Shape;21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98" name="Google Shape;9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04" name="Google Shape;10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12" name="Google Shape;11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20" name="Google Shape;12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29" name="Google Shape;12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35" name="Google Shape;13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41" name="Google Shape;14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69" name="Google Shape;69;p1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0" name="Google Shape;70;p1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25" name="Google Shape;25;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31" name="Google Shape;31;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Google Shape;37;p6"/>
          <p:cNvSpPr>
            <a:spLocks noGrp="1"/>
          </p:cNvSpPr>
          <p:nvPr>
            <p:ph type="pic" idx="2"/>
          </p:nvPr>
        </p:nvSpPr>
        <p:spPr>
          <a:xfrm>
            <a:off x="1792288" y="612775"/>
            <a:ext cx="5486400" cy="4114800"/>
          </a:xfrm>
          <a:prstGeom prst="rect">
            <a:avLst/>
          </a:prstGeom>
          <a:noFill/>
          <a:ln>
            <a:noFill/>
          </a:ln>
        </p:spPr>
      </p:sp>
      <p:sp>
        <p:nvSpPr>
          <p:cNvPr id="38" name="Google Shape;38;p6"/>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4" name="Google Shape;44;p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5" name="Google Shape;45;p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Google Shape;5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0" name="Google Shape;60;p1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1" name="Google Shape;61;p1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2" name="Google Shape;62;p1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3" name="Google Shape;63;p1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erce.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google.com/url?sa=i&amp;rct=j&amp;q=&amp;esrc=s&amp;source=images&amp;cd=&amp;cad=rja&amp;uact=8&amp;docid=WA61DIoUcZMXhM&amp;tbnid=64L0HPehITvIBM:&amp;ved=0CAQQjB0&amp;url=http%3A%2F%2Fbrevidia.com%2Fresources%2Fonline-training-tips-best-practices-training-information%2F&amp;ei=FVTzU8bRG4GPyATovILYCA&amp;bvm=bv.73231344,d.aWw&amp;psig=AFQjCNHWxTOb4SUJqxFVGKnFFXgzBjLqUQ&amp;ust=1408542070828150" TargetMode="External"/><Relationship Id="rId4" Type="http://schemas.openxmlformats.org/officeDocument/2006/relationships/hyperlink" Target="https://www.google.com/url?sa=i&amp;rct=j&amp;q=&amp;esrc=s&amp;source=images&amp;cd=&amp;cad=rja&amp;uact=8&amp;docid=p9nQ35uF_r4TPM&amp;tbnid=s9Wvus1GiipaAM:&amp;ved=0CAQQjB0&amp;url=http%3A%2F%2Fmazzonehospitality.com%2F&amp;ei=hlbzU-mtEKeG8gHrnoGoBw&amp;psig=AFQjCNH6fE6uSZxHiXEoYg5sP0PrapsOZw&amp;ust=140854249436420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subTitle" idx="1"/>
          </p:nvPr>
        </p:nvSpPr>
        <p:spPr>
          <a:xfrm>
            <a:off x="1371600" y="5029200"/>
            <a:ext cx="64008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4800" b="0" i="0" u="none" strike="noStrike" cap="none">
                <a:solidFill>
                  <a:schemeClr val="dk1"/>
                </a:solidFill>
                <a:latin typeface="Calibri"/>
                <a:ea typeface="Calibri"/>
                <a:cs typeface="Calibri"/>
                <a:sym typeface="Calibri"/>
              </a:rPr>
              <a:t>Overview </a:t>
            </a:r>
            <a:endParaRPr/>
          </a:p>
        </p:txBody>
      </p:sp>
      <p:pic>
        <p:nvPicPr>
          <p:cNvPr id="85" name="Google Shape;85;p13" descr="Z:\Graphics\hc_sealwith no background_.png"/>
          <p:cNvPicPr preferRelativeResize="0"/>
          <p:nvPr/>
        </p:nvPicPr>
        <p:blipFill rotWithShape="1">
          <a:blip r:embed="rId3">
            <a:alphaModFix/>
          </a:blip>
          <a:srcRect/>
          <a:stretch/>
        </p:blipFill>
        <p:spPr>
          <a:xfrm>
            <a:off x="185736" y="170656"/>
            <a:ext cx="1371600" cy="1382712"/>
          </a:xfrm>
          <a:prstGeom prst="rect">
            <a:avLst/>
          </a:prstGeom>
          <a:noFill/>
          <a:ln>
            <a:noFill/>
          </a:ln>
        </p:spPr>
      </p:pic>
      <p:pic>
        <p:nvPicPr>
          <p:cNvPr id="86" name="Google Shape;86;p13"/>
          <p:cNvPicPr preferRelativeResize="0"/>
          <p:nvPr/>
        </p:nvPicPr>
        <p:blipFill rotWithShape="1">
          <a:blip r:embed="rId4">
            <a:alphaModFix/>
          </a:blip>
          <a:srcRect/>
          <a:stretch/>
        </p:blipFill>
        <p:spPr>
          <a:xfrm>
            <a:off x="3934618" y="0"/>
            <a:ext cx="1317625" cy="1828800"/>
          </a:xfrm>
          <a:prstGeom prst="rect">
            <a:avLst/>
          </a:prstGeom>
          <a:noFill/>
          <a:ln>
            <a:noFill/>
          </a:ln>
        </p:spPr>
      </p:pic>
      <p:pic>
        <p:nvPicPr>
          <p:cNvPr id="87" name="Google Shape;87;p13"/>
          <p:cNvPicPr preferRelativeResize="0"/>
          <p:nvPr/>
        </p:nvPicPr>
        <p:blipFill>
          <a:blip r:embed="rId5"/>
          <a:stretch>
            <a:fillRect/>
          </a:stretch>
        </p:blipFill>
        <p:spPr>
          <a:xfrm>
            <a:off x="1557338" y="1752600"/>
            <a:ext cx="6072187" cy="3276600"/>
          </a:xfrm>
          <a:prstGeom prst="rect">
            <a:avLst/>
          </a:prstGeom>
          <a:noFill/>
          <a:ln>
            <a:noFill/>
          </a:ln>
        </p:spPr>
      </p:pic>
      <p:pic>
        <p:nvPicPr>
          <p:cNvPr id="3" name="Picture 2">
            <a:extLst>
              <a:ext uri="{FF2B5EF4-FFF2-40B4-BE49-F238E27FC236}">
                <a16:creationId xmlns:a16="http://schemas.microsoft.com/office/drawing/2014/main" id="{928DA9FD-0654-468B-82A8-24F0ECD95E50}"/>
              </a:ext>
            </a:extLst>
          </p:cNvPr>
          <p:cNvPicPr>
            <a:picLocks noChangeAspect="1"/>
          </p:cNvPicPr>
          <p:nvPr/>
        </p:nvPicPr>
        <p:blipFill>
          <a:blip r:embed="rId6"/>
          <a:stretch>
            <a:fillRect/>
          </a:stretch>
        </p:blipFill>
        <p:spPr>
          <a:xfrm>
            <a:off x="7629523" y="170656"/>
            <a:ext cx="1328741" cy="1382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Priorities</a:t>
            </a:r>
            <a:endParaRPr/>
          </a:p>
        </p:txBody>
      </p:sp>
      <p:sp>
        <p:nvSpPr>
          <p:cNvPr id="150" name="Google Shape;150;p22"/>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600" b="0" i="0" u="none" strike="noStrike" cap="none">
                <a:solidFill>
                  <a:schemeClr val="dk1"/>
                </a:solidFill>
                <a:latin typeface="Calibri"/>
                <a:ea typeface="Calibri"/>
                <a:cs typeface="Calibri"/>
                <a:sym typeface="Calibri"/>
              </a:rPr>
              <a:t>The WDB will also work to:</a:t>
            </a:r>
            <a:endParaRPr/>
          </a:p>
          <a:p>
            <a:pPr marL="0" marR="0" lvl="0" indent="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Calibri"/>
                <a:ea typeface="Calibri"/>
                <a:cs typeface="Calibri"/>
                <a:sym typeface="Calibri"/>
              </a:rPr>
              <a:t>Leverage resources and promote public/private partnerships, (including promoting additional OJT programs, which encourage businesses to hire by offering to defray the cost of training new employees while they develop skills.</a:t>
            </a:r>
            <a:endParaRPr/>
          </a:p>
          <a:p>
            <a:pPr marL="0" marR="0" lvl="0" indent="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Calibri"/>
                <a:ea typeface="Calibri"/>
                <a:cs typeface="Calibri"/>
                <a:sym typeface="Calibri"/>
              </a:rPr>
              <a:t>Provide local </a:t>
            </a:r>
            <a:r>
              <a:rPr lang="en-US" sz="1600" b="1" i="0" u="none" strike="noStrike" cap="none">
                <a:solidFill>
                  <a:schemeClr val="dk1"/>
                </a:solidFill>
                <a:latin typeface="Calibri"/>
                <a:ea typeface="Calibri"/>
                <a:cs typeface="Calibri"/>
                <a:sym typeface="Calibri"/>
              </a:rPr>
              <a:t>labor market information </a:t>
            </a:r>
            <a:r>
              <a:rPr lang="en-US" sz="1600" b="0" i="0" u="none" strike="noStrike" cap="none">
                <a:solidFill>
                  <a:schemeClr val="dk1"/>
                </a:solidFill>
                <a:latin typeface="Calibri"/>
                <a:ea typeface="Calibri"/>
                <a:cs typeface="Calibri"/>
                <a:sym typeface="Calibri"/>
              </a:rPr>
              <a:t>and analysis of important industry and workforce trends to generate effective programming, using as a guide post, the “Talent Networks,” identified by </a:t>
            </a:r>
            <a:r>
              <a:rPr lang="en-US" sz="1600" b="0" i="1" u="none" strike="noStrike" cap="none">
                <a:solidFill>
                  <a:schemeClr val="dk1"/>
                </a:solidFill>
                <a:latin typeface="Calibri"/>
                <a:ea typeface="Calibri"/>
                <a:cs typeface="Calibri"/>
                <a:sym typeface="Calibri"/>
              </a:rPr>
              <a:t>New Jersey’s Unified Workforce Investment Plan:</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Advanced Manufacturing</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Bio/Pharma/Life Science; Health Care</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Financial Services</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Technology/Entrepreneurial</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Transportation</a:t>
            </a:r>
            <a:endParaRPr/>
          </a:p>
          <a:p>
            <a:pPr marL="1143000" marR="0" lvl="2" indent="-228600" algn="l" rtl="0">
              <a:lnSpc>
                <a:spcPct val="12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Retail, Hospitality and Tourism</a:t>
            </a:r>
            <a:endParaRPr sz="1600" b="0" i="1" u="none" strike="noStrike" cap="none">
              <a:solidFill>
                <a:schemeClr val="dk1"/>
              </a:solidFill>
              <a:latin typeface="Calibri"/>
              <a:ea typeface="Calibri"/>
              <a:cs typeface="Calibri"/>
              <a:sym typeface="Calibri"/>
            </a:endParaRPr>
          </a:p>
          <a:p>
            <a:pPr marL="0" marR="0" lvl="0" indent="0" algn="l" rtl="0">
              <a:lnSpc>
                <a:spcPct val="12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Calibri"/>
                <a:ea typeface="Calibri"/>
                <a:cs typeface="Calibri"/>
                <a:sym typeface="Calibri"/>
              </a:rPr>
              <a:t> Encourage adoption of best practices and response                                                                             to important workforce news and issues.</a:t>
            </a:r>
            <a:endParaRPr/>
          </a:p>
          <a:p>
            <a:pPr marL="0" marR="0" lvl="0" indent="0" algn="l" rtl="0">
              <a:lnSpc>
                <a:spcPct val="100000"/>
              </a:lnSpc>
              <a:spcBef>
                <a:spcPts val="24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4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200" b="0" i="0" u="none" strike="noStrike" cap="none">
              <a:solidFill>
                <a:schemeClr val="dk1"/>
              </a:solidFill>
              <a:latin typeface="Calibri"/>
              <a:ea typeface="Calibri"/>
              <a:cs typeface="Calibri"/>
              <a:sym typeface="Calibri"/>
            </a:endParaRPr>
          </a:p>
        </p:txBody>
      </p:sp>
      <p:pic>
        <p:nvPicPr>
          <p:cNvPr id="151" name="Google Shape;151;p22"/>
          <p:cNvPicPr preferRelativeResize="0"/>
          <p:nvPr/>
        </p:nvPicPr>
        <p:blipFill rotWithShape="1">
          <a:blip r:embed="rId3">
            <a:alphaModFix/>
          </a:blip>
          <a:srcRect/>
          <a:stretch/>
        </p:blipFill>
        <p:spPr>
          <a:xfrm>
            <a:off x="5181600" y="4030662"/>
            <a:ext cx="3451225" cy="229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Roles: Members</a:t>
            </a:r>
            <a:endParaRPr/>
          </a:p>
        </p:txBody>
      </p:sp>
      <p:sp>
        <p:nvSpPr>
          <p:cNvPr id="157" name="Google Shape;157;p23"/>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Board must consist of a majority of private sector members. The WDB also includes membership from education, organized labor, employment and training, human services and community based organizations.  </a:t>
            </a:r>
            <a:endParaRPr/>
          </a:p>
          <a:p>
            <a:pPr marL="342900" marR="0" lvl="0" indent="-34290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WDB Chairperson and Vice-Chair are selected from among the Board members.</a:t>
            </a:r>
            <a:endParaRPr/>
          </a:p>
          <a:p>
            <a:pPr marL="342900" marR="0" lvl="0" indent="-342900" algn="l" rtl="0">
              <a:lnSpc>
                <a:spcPct val="80000"/>
              </a:lnSpc>
              <a:spcBef>
                <a:spcPts val="36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8" name="Google Shape;158;p23"/>
          <p:cNvPicPr preferRelativeResize="0"/>
          <p:nvPr/>
        </p:nvPicPr>
        <p:blipFill rotWithShape="1">
          <a:blip r:embed="rId3">
            <a:alphaModFix/>
          </a:blip>
          <a:srcRect/>
          <a:stretch/>
        </p:blipFill>
        <p:spPr>
          <a:xfrm>
            <a:off x="5410200" y="3005137"/>
            <a:ext cx="3043237" cy="3043237"/>
          </a:xfrm>
          <a:prstGeom prst="rect">
            <a:avLst/>
          </a:prstGeom>
          <a:noFill/>
          <a:ln>
            <a:noFill/>
          </a:ln>
        </p:spPr>
      </p:pic>
      <p:sp>
        <p:nvSpPr>
          <p:cNvPr id="159" name="Google Shape;159;p23"/>
          <p:cNvSpPr txBox="1"/>
          <p:nvPr/>
        </p:nvSpPr>
        <p:spPr>
          <a:xfrm>
            <a:off x="546100" y="3048000"/>
            <a:ext cx="4648200" cy="300037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Font typeface="Calibri"/>
              <a:buNone/>
            </a:pPr>
            <a:r>
              <a:rPr lang="en-US" sz="1500" b="1" i="0" u="none" strike="noStrike" cap="none">
                <a:solidFill>
                  <a:srgbClr val="000000"/>
                </a:solidFill>
                <a:latin typeface="Calibri"/>
                <a:ea typeface="Calibri"/>
                <a:cs typeface="Calibri"/>
                <a:sym typeface="Calibri"/>
              </a:rPr>
              <a:t>Board Members’ responsibilities include:</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Generate ideas to improve and strengthen workforce programs;</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Hold the system accountable to high standards of quality and performance;</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Provide input on design of workforce services;</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Increase Business Investment/Recruit business leaders to serve as WDB members;</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Promote Hudson County/Jersey City’s workforce system in the business community;</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Use the workforce system by helping to identify potential new business customers;</a:t>
            </a:r>
            <a:endParaRPr/>
          </a:p>
          <a:p>
            <a:pPr marL="0" marR="0" lvl="0" indent="0" algn="l" rtl="0">
              <a:lnSpc>
                <a:spcPct val="80000"/>
              </a:lnSpc>
              <a:spcBef>
                <a:spcPts val="3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Leverage business resources to enhance and expand workforce programs.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Roles: Staff</a:t>
            </a:r>
            <a:endParaRPr/>
          </a:p>
        </p:txBody>
      </p:sp>
      <p:sp>
        <p:nvSpPr>
          <p:cNvPr id="165" name="Google Shape;165;p24"/>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Calibri"/>
              <a:buNone/>
            </a:pPr>
            <a:r>
              <a:rPr lang="en-US" sz="2800" b="1" i="0" u="none" strike="noStrike" cap="none" dirty="0">
                <a:solidFill>
                  <a:schemeClr val="dk1"/>
                </a:solidFill>
                <a:latin typeface="Calibri"/>
                <a:ea typeface="Calibri"/>
                <a:cs typeface="Calibri"/>
                <a:sym typeface="Calibri"/>
              </a:rPr>
              <a:t>The responsibilities of the WDB Staff include:</a:t>
            </a:r>
            <a:endParaRPr dirty="0"/>
          </a:p>
          <a:p>
            <a:pPr marL="0" marR="0" lvl="0" indent="0" algn="l" rtl="0">
              <a:lnSpc>
                <a:spcPct val="8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Researching and informing Board members about workforce trends and events, state and national policies, and best practices.</a:t>
            </a:r>
            <a:endParaRPr dirty="0"/>
          </a:p>
          <a:p>
            <a:pPr marL="0" marR="0" lvl="0" indent="0" algn="l" rtl="0">
              <a:lnSpc>
                <a:spcPct val="8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Informing Board members about proposed developments to the City and County’s workforce system.</a:t>
            </a:r>
            <a:endParaRPr dirty="0"/>
          </a:p>
          <a:p>
            <a:pPr marL="0" marR="0" lvl="0" indent="0" algn="l" rtl="0">
              <a:lnSpc>
                <a:spcPct val="8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Engaging workforce partners and proposing ways to leverage resources and applying for new funds.</a:t>
            </a:r>
            <a:endParaRPr dirty="0"/>
          </a:p>
          <a:p>
            <a:pPr marL="0" marR="0" lvl="0" indent="0" algn="l" rtl="0">
              <a:lnSpc>
                <a:spcPct val="8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Supporting the day-to-day planning of committees and operations of Labor Market Information.</a:t>
            </a:r>
            <a:endParaRPr dirty="0"/>
          </a:p>
          <a:p>
            <a:pPr marL="0" marR="0" lvl="0" indent="0" algn="l" rtl="0">
              <a:lnSpc>
                <a:spcPct val="8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Servicing website, consultant contracts, assisting with grant applications.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Meetings</a:t>
            </a:r>
            <a:endParaRPr/>
          </a:p>
        </p:txBody>
      </p:sp>
      <p:sp>
        <p:nvSpPr>
          <p:cNvPr id="171" name="Google Shape;171;p25"/>
          <p:cNvSpPr txBox="1">
            <a:spLocks noGrp="1"/>
          </p:cNvSpPr>
          <p:nvPr>
            <p:ph type="body" idx="1"/>
          </p:nvPr>
        </p:nvSpPr>
        <p:spPr>
          <a:xfrm>
            <a:off x="457200" y="1298575"/>
            <a:ext cx="3886200" cy="5102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 primary function of the Full Board is to bring members together to develop policies, provide guidance and recommendations for the County’s One Stop Career System. Partners.  Additionally, the Board shared information on currently working projects.</a:t>
            </a:r>
            <a:endParaRPr/>
          </a:p>
          <a:p>
            <a:pPr marL="342900" marR="0" lvl="0" indent="-342900"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 Full Board meets quarterly. </a:t>
            </a:r>
            <a:endParaRPr/>
          </a:p>
          <a:p>
            <a:pPr marL="342900" marR="0" lvl="0" indent="-342900"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 Executive Committee meets when necessary</a:t>
            </a:r>
            <a:r>
              <a:rPr lang="en-US" sz="1800" b="0" i="0" u="none" strike="noStrike" cap="none">
                <a:solidFill>
                  <a:schemeClr val="dk1"/>
                </a:solidFill>
                <a:latin typeface="Calibri"/>
                <a:ea typeface="Calibri"/>
                <a:cs typeface="Calibri"/>
                <a:sym typeface="Calibri"/>
              </a:rPr>
              <a:t>.</a:t>
            </a:r>
            <a:endParaRPr/>
          </a:p>
          <a:p>
            <a:pPr marL="0" marR="0" lvl="0" indent="0" algn="l" rtl="0">
              <a:spcBef>
                <a:spcPts val="64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72" name="Google Shape;172;p25"/>
          <p:cNvPicPr preferRelativeResize="0"/>
          <p:nvPr/>
        </p:nvPicPr>
        <p:blipFill rotWithShape="1">
          <a:blip r:embed="rId3">
            <a:alphaModFix/>
          </a:blip>
          <a:srcRect/>
          <a:stretch/>
        </p:blipFill>
        <p:spPr>
          <a:xfrm>
            <a:off x="4640262" y="2514600"/>
            <a:ext cx="3951287" cy="2635250"/>
          </a:xfrm>
          <a:prstGeom prst="rect">
            <a:avLst/>
          </a:prstGeom>
          <a:noFill/>
          <a:ln>
            <a:noFill/>
          </a:ln>
        </p:spPr>
      </p:pic>
      <p:sp>
        <p:nvSpPr>
          <p:cNvPr id="173" name="Google Shape;173;p25"/>
          <p:cNvSpPr txBox="1"/>
          <p:nvPr/>
        </p:nvSpPr>
        <p:spPr>
          <a:xfrm>
            <a:off x="457200" y="1281112"/>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One Stop Career Centers</a:t>
            </a:r>
            <a:endParaRPr/>
          </a:p>
        </p:txBody>
      </p:sp>
      <p:sp>
        <p:nvSpPr>
          <p:cNvPr id="179" name="Google Shape;179;p26"/>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80" name="Google Shape;180;p26"/>
          <p:cNvPicPr preferRelativeResize="0"/>
          <p:nvPr/>
        </p:nvPicPr>
        <p:blipFill rotWithShape="1">
          <a:blip r:embed="rId3">
            <a:alphaModFix/>
          </a:blip>
          <a:srcRect/>
          <a:stretch/>
        </p:blipFill>
        <p:spPr>
          <a:xfrm>
            <a:off x="4725987" y="1371600"/>
            <a:ext cx="3860800" cy="4997450"/>
          </a:xfrm>
          <a:prstGeom prst="rect">
            <a:avLst/>
          </a:prstGeom>
          <a:noFill/>
          <a:ln>
            <a:noFill/>
          </a:ln>
        </p:spPr>
      </p:pic>
      <p:sp>
        <p:nvSpPr>
          <p:cNvPr id="181" name="Google Shape;181;p26"/>
          <p:cNvSpPr txBox="1"/>
          <p:nvPr/>
        </p:nvSpPr>
        <p:spPr>
          <a:xfrm>
            <a:off x="533400" y="1371600"/>
            <a:ext cx="4038600" cy="4894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2400" b="0" i="0" u="none" strike="noStrike" cap="none">
                <a:solidFill>
                  <a:schemeClr val="dk1"/>
                </a:solidFill>
                <a:latin typeface="Calibri"/>
                <a:ea typeface="Calibri"/>
                <a:cs typeface="Calibri"/>
                <a:sym typeface="Calibri"/>
              </a:rPr>
              <a:t>The Workforce Innovation and Opportunity Act (WIOA) requires a system of state and local agency partners to provide the community with a quality, accessible and comprehensive system of labor market information and education/training programs for employers, job seekers and the community and to serve as a connecting point between job-seekers and employers.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Overview of WIOA</a:t>
            </a:r>
            <a:endParaRPr/>
          </a:p>
        </p:txBody>
      </p:sp>
      <p:sp>
        <p:nvSpPr>
          <p:cNvPr id="187" name="Google Shape;187;p27"/>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8" name="Google Shape;188;p27"/>
          <p:cNvSpPr txBox="1"/>
          <p:nvPr/>
        </p:nvSpPr>
        <p:spPr>
          <a:xfrm>
            <a:off x="457200" y="1295400"/>
            <a:ext cx="8229600" cy="4094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2000" b="0" i="0" u="none" strike="noStrike" cap="none">
                <a:solidFill>
                  <a:schemeClr val="dk1"/>
                </a:solidFill>
                <a:latin typeface="Calibri"/>
                <a:ea typeface="Calibri"/>
                <a:cs typeface="Calibri"/>
                <a:sym typeface="Calibri"/>
              </a:rPr>
              <a:t>The Workforce Innovation and Opportunity Act (WIOA), which supersedes the Workforce Investment Act (WIA) of 1998, presents an extraordinary opportunity to improve job and career options for our nation’s workers and jobseekers through an integrated, job-driven public workforce system that links diverse talent to businesses. The WIOA supports the development of strong, vibrant regional economies where businesses thrive and people want to live and work. </a:t>
            </a:r>
            <a:endParaRPr/>
          </a:p>
          <a:p>
            <a:pPr marL="0" marR="0" lvl="0" indent="0" algn="l" rtl="0">
              <a:lnSpc>
                <a:spcPct val="100000"/>
              </a:lnSpc>
              <a:spcBef>
                <a:spcPts val="0"/>
              </a:spcBef>
              <a:spcAft>
                <a:spcPts val="0"/>
              </a:spcAft>
              <a:buClr>
                <a:schemeClr val="dk1"/>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2000" b="0" i="0" u="none" strike="noStrike" cap="none">
                <a:solidFill>
                  <a:schemeClr val="dk1"/>
                </a:solidFill>
                <a:latin typeface="Calibri"/>
                <a:ea typeface="Calibri"/>
                <a:cs typeface="Calibri"/>
                <a:sym typeface="Calibri"/>
              </a:rPr>
              <a:t>One of the first steps in implementing WIOA is reestablishing WDBs in all local areas to meet the law’s new provisions. The WIOA Section 107(a) prescribes that there shall be established in each local area (certified by the Governor) a local WDB to lead workforce investment and development activities for the area.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Key WIOA Facts</a:t>
            </a:r>
            <a:endParaRPr/>
          </a:p>
        </p:txBody>
      </p:sp>
      <p:sp>
        <p:nvSpPr>
          <p:cNvPr id="194" name="Google Shape;194;p28"/>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5" name="Google Shape;195;p28"/>
          <p:cNvSpPr txBox="1"/>
          <p:nvPr/>
        </p:nvSpPr>
        <p:spPr>
          <a:xfrm>
            <a:off x="457200" y="1295400"/>
            <a:ext cx="8229600" cy="3786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Font typeface="Calibri"/>
              <a:buNone/>
            </a:pPr>
            <a:r>
              <a:rPr lang="en-US" sz="2400" b="0" i="0" u="none" strike="noStrike" cap="none">
                <a:solidFill>
                  <a:srgbClr val="404040"/>
                </a:solidFill>
                <a:latin typeface="Calibri"/>
                <a:ea typeface="Calibri"/>
                <a:cs typeface="Calibri"/>
                <a:sym typeface="Calibri"/>
              </a:rPr>
              <a:t>WIOA differs from WIA in the following ways :</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Name change! From Workforce Investment Board (WIB) → to Workforce Development Board (WBD)</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Reduces the number of members on the Workforce Boards</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Emphasizes a regional approach and alignment with economic development goals</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Enhances performance accountability with common measures across core programs</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Requires system plans at the State and Local levels</a:t>
            </a:r>
            <a:endParaRPr/>
          </a:p>
          <a:p>
            <a:pPr marL="0" marR="0" lvl="0" indent="0" algn="l" rtl="0">
              <a:lnSpc>
                <a:spcPct val="100000"/>
              </a:lnSpc>
              <a:spcBef>
                <a:spcPts val="0"/>
              </a:spcBef>
              <a:spcAft>
                <a:spcPts val="0"/>
              </a:spcAft>
              <a:buClr>
                <a:srgbClr val="404040"/>
              </a:buClr>
              <a:buSzPts val="2400"/>
              <a:buFont typeface="Arial"/>
              <a:buChar char="•"/>
            </a:pPr>
            <a:r>
              <a:rPr lang="en-US" sz="2400" b="0" i="0" u="none" strike="noStrike" cap="none">
                <a:solidFill>
                  <a:srgbClr val="404040"/>
                </a:solidFill>
                <a:latin typeface="Calibri"/>
                <a:ea typeface="Calibri"/>
                <a:cs typeface="Calibri"/>
                <a:sym typeface="Calibri"/>
              </a:rPr>
              <a:t>Diversifies training programs to close the skills gap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Current Initiatives</a:t>
            </a:r>
            <a:endParaRPr/>
          </a:p>
        </p:txBody>
      </p:sp>
      <p:sp>
        <p:nvSpPr>
          <p:cNvPr id="201" name="Google Shape;201;p29"/>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Font typeface="Calibri"/>
              <a:buNone/>
            </a:pPr>
            <a:endParaRPr sz="10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1000" b="0" i="0" u="none" strike="noStrike" cap="none">
              <a:solidFill>
                <a:schemeClr val="dk1"/>
              </a:solidFill>
              <a:latin typeface="Calibri"/>
              <a:ea typeface="Calibri"/>
              <a:cs typeface="Calibri"/>
              <a:sym typeface="Calibri"/>
            </a:endParaRPr>
          </a:p>
        </p:txBody>
      </p:sp>
      <p:sp>
        <p:nvSpPr>
          <p:cNvPr id="202" name="Google Shape;202;p29"/>
          <p:cNvSpPr txBox="1"/>
          <p:nvPr/>
        </p:nvSpPr>
        <p:spPr>
          <a:xfrm>
            <a:off x="457200" y="1295400"/>
            <a:ext cx="8229600" cy="4376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Font typeface="Calibri"/>
              <a:buNone/>
            </a:pPr>
            <a:endParaRPr lang="en-US" sz="2400" dirty="0">
              <a:solidFill>
                <a:schemeClr val="tx1"/>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Font typeface="Arial" panose="020B0604020202020204" pitchFamily="34" charset="0"/>
              <a:buChar char="•"/>
            </a:pPr>
            <a:r>
              <a:rPr lang="en-US" sz="2400" b="0" i="0" u="none" strike="noStrike" cap="none" dirty="0">
                <a:solidFill>
                  <a:schemeClr val="tx1"/>
                </a:solidFill>
                <a:latin typeface="Calibri"/>
                <a:ea typeface="Calibri"/>
                <a:cs typeface="Calibri"/>
                <a:sym typeface="Calibri"/>
              </a:rPr>
              <a:t> Opportunity Partnership Grant – </a:t>
            </a:r>
            <a:r>
              <a:rPr lang="en-US" sz="2400" dirty="0">
                <a:solidFill>
                  <a:schemeClr val="tx1"/>
                </a:solidFill>
                <a:latin typeface="Calibri"/>
                <a:ea typeface="Calibri"/>
                <a:cs typeface="Calibri"/>
                <a:sym typeface="Calibri"/>
              </a:rPr>
              <a:t>Solar Panel Technician/Solar Energy Technician training program</a:t>
            </a:r>
          </a:p>
          <a:p>
            <a:pPr marR="0" lvl="0" algn="l" rtl="0">
              <a:lnSpc>
                <a:spcPct val="100000"/>
              </a:lnSpc>
              <a:spcBef>
                <a:spcPts val="0"/>
              </a:spcBef>
              <a:spcAft>
                <a:spcPts val="0"/>
              </a:spcAft>
              <a:buClr>
                <a:srgbClr val="FF0000"/>
              </a:buClr>
            </a:pPr>
            <a:endParaRPr lang="en-US" sz="2400" dirty="0">
              <a:solidFill>
                <a:schemeClr val="tx1"/>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Font typeface="Arial" panose="020B0604020202020204" pitchFamily="34" charset="0"/>
              <a:buChar char="•"/>
            </a:pPr>
            <a:r>
              <a:rPr lang="en-US" sz="2400" dirty="0">
                <a:solidFill>
                  <a:schemeClr val="tx1"/>
                </a:solidFill>
                <a:latin typeface="Calibri"/>
                <a:cs typeface="Calibri"/>
                <a:sym typeface="Calibri"/>
              </a:rPr>
              <a:t>The Hudson County Building &amp; Construction Trades Council – NJ BUILD Women and Minorities in Construction grant program</a:t>
            </a:r>
          </a:p>
          <a:p>
            <a:pPr marR="0" lvl="0" algn="l" rtl="0">
              <a:lnSpc>
                <a:spcPct val="100000"/>
              </a:lnSpc>
              <a:spcBef>
                <a:spcPts val="0"/>
              </a:spcBef>
              <a:spcAft>
                <a:spcPts val="0"/>
              </a:spcAft>
              <a:buClr>
                <a:srgbClr val="FF0000"/>
              </a:buClr>
            </a:pPr>
            <a:endParaRPr lang="en-US" sz="2400" dirty="0">
              <a:solidFill>
                <a:schemeClr val="tx1"/>
              </a:solidFill>
              <a:latin typeface="Calibri"/>
              <a:cs typeface="Calibri"/>
              <a:sym typeface="Calibri"/>
            </a:endParaRPr>
          </a:p>
          <a:p>
            <a:pPr marL="342900" marR="0" lvl="0" indent="-342900" algn="l" rtl="0">
              <a:lnSpc>
                <a:spcPct val="100000"/>
              </a:lnSpc>
              <a:spcBef>
                <a:spcPts val="0"/>
              </a:spcBef>
              <a:spcAft>
                <a:spcPts val="0"/>
              </a:spcAft>
              <a:buClr>
                <a:srgbClr val="FF0000"/>
              </a:buClr>
              <a:buFont typeface="Arial" panose="020B0604020202020204" pitchFamily="34" charset="0"/>
              <a:buChar char="•"/>
            </a:pPr>
            <a:r>
              <a:rPr lang="en-US" sz="2400" dirty="0">
                <a:solidFill>
                  <a:schemeClr val="tx1"/>
                </a:solidFill>
                <a:latin typeface="Calibri"/>
                <a:cs typeface="Calibri"/>
                <a:sym typeface="Calibri"/>
              </a:rPr>
              <a:t>Development of a full service Youth One-Stop Career Center</a:t>
            </a:r>
            <a:endParaRP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Strategic Action Plan (2015-2016)</a:t>
            </a:r>
            <a:endParaRPr/>
          </a:p>
        </p:txBody>
      </p:sp>
      <p:sp>
        <p:nvSpPr>
          <p:cNvPr id="208" name="Google Shape;208;p30"/>
          <p:cNvSpPr txBox="1"/>
          <p:nvPr/>
        </p:nvSpPr>
        <p:spPr>
          <a:xfrm>
            <a:off x="457200" y="154305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182562" marR="0" lvl="0" indent="-4762" algn="l" rtl="0">
              <a:lnSpc>
                <a:spcPct val="100000"/>
              </a:lnSpc>
              <a:spcBef>
                <a:spcPts val="0"/>
              </a:spcBef>
              <a:spcAft>
                <a:spcPts val="0"/>
              </a:spcAft>
              <a:buClr>
                <a:schemeClr val="dk1"/>
              </a:buClr>
              <a:buFont typeface="Calibri"/>
              <a:buNone/>
            </a:pPr>
            <a:r>
              <a:rPr lang="en-US" sz="2800" b="0" i="0" u="none" strike="noStrike" cap="none" dirty="0">
                <a:solidFill>
                  <a:schemeClr val="dk1"/>
                </a:solidFill>
                <a:latin typeface="Calibri"/>
                <a:ea typeface="Calibri"/>
                <a:cs typeface="Calibri"/>
                <a:sym typeface="Calibri"/>
              </a:rPr>
              <a:t>1. Transition the Hudson County/Jersey City workforce structure properly according the WIOA guidelines.</a:t>
            </a:r>
            <a:endParaRPr dirty="0"/>
          </a:p>
          <a:p>
            <a:pPr marL="182562" marR="0" lvl="0" indent="-4762" algn="l" rtl="0">
              <a:lnSpc>
                <a:spcPct val="100000"/>
              </a:lnSpc>
              <a:spcBef>
                <a:spcPts val="1060"/>
              </a:spcBef>
              <a:spcAft>
                <a:spcPts val="0"/>
              </a:spcAft>
              <a:buClr>
                <a:schemeClr val="dk1"/>
              </a:buClr>
              <a:buFont typeface="Calibri"/>
              <a:buNone/>
            </a:pPr>
            <a:r>
              <a:rPr lang="en-US" sz="2800" b="0" i="0" u="none" strike="noStrike" cap="none" dirty="0">
                <a:solidFill>
                  <a:schemeClr val="dk1"/>
                </a:solidFill>
                <a:latin typeface="Calibri"/>
                <a:ea typeface="Calibri"/>
                <a:cs typeface="Calibri"/>
                <a:sym typeface="Calibri"/>
              </a:rPr>
              <a:t>2. Become more data &amp; performance outcome driven.</a:t>
            </a:r>
            <a:endParaRPr dirty="0"/>
          </a:p>
          <a:p>
            <a:pPr marL="182562" marR="0" lvl="0" indent="-4762" algn="l" rtl="0">
              <a:lnSpc>
                <a:spcPct val="100000"/>
              </a:lnSpc>
              <a:spcBef>
                <a:spcPts val="1060"/>
              </a:spcBef>
              <a:spcAft>
                <a:spcPts val="0"/>
              </a:spcAft>
              <a:buClr>
                <a:schemeClr val="dk1"/>
              </a:buClr>
              <a:buFont typeface="Calibri"/>
              <a:buNone/>
            </a:pPr>
            <a:r>
              <a:rPr lang="en-US" sz="2800" b="0" i="0" u="none" strike="noStrike" cap="none" dirty="0">
                <a:solidFill>
                  <a:schemeClr val="dk1"/>
                </a:solidFill>
                <a:latin typeface="Calibri"/>
                <a:ea typeface="Calibri"/>
                <a:cs typeface="Calibri"/>
                <a:sym typeface="Calibri"/>
              </a:rPr>
              <a:t>3.Invest in workforce development cased on industry needs.  </a:t>
            </a:r>
            <a:endParaRPr dirty="0"/>
          </a:p>
          <a:p>
            <a:pPr marL="182562" marR="0" lvl="0" indent="-4762" algn="l" rtl="0">
              <a:lnSpc>
                <a:spcPct val="100000"/>
              </a:lnSpc>
              <a:spcBef>
                <a:spcPts val="1060"/>
              </a:spcBef>
              <a:spcAft>
                <a:spcPts val="0"/>
              </a:spcAft>
              <a:buClr>
                <a:schemeClr val="dk1"/>
              </a:buClr>
              <a:buFont typeface="Calibri"/>
              <a:buNone/>
            </a:pPr>
            <a:r>
              <a:rPr lang="en-US" sz="2800" b="0" i="0" u="none" strike="noStrike" cap="none" dirty="0">
                <a:solidFill>
                  <a:schemeClr val="dk1"/>
                </a:solidFill>
                <a:latin typeface="Calibri"/>
                <a:ea typeface="Calibri"/>
                <a:cs typeface="Calibri"/>
                <a:sym typeface="Calibri"/>
              </a:rPr>
              <a:t>4.Prioritize talent development resource investments for youth, small businesses, immigrants, and other underserved populations. </a:t>
            </a:r>
            <a:endParaRPr sz="2800" b="0" i="0" u="none" strike="noStrike" cap="none" dirty="0">
              <a:solidFill>
                <a:schemeClr val="dk1"/>
              </a:solidFill>
              <a:latin typeface="Calibri"/>
              <a:ea typeface="Calibri"/>
              <a:cs typeface="Calibri"/>
              <a:sym typeface="Calibri"/>
            </a:endParaRPr>
          </a:p>
          <a:p>
            <a:pPr marL="182562" marR="0" lvl="0" indent="-4762" algn="l" rtl="0">
              <a:lnSpc>
                <a:spcPct val="100000"/>
              </a:lnSpc>
              <a:spcBef>
                <a:spcPts val="1060"/>
              </a:spcBef>
              <a:spcAft>
                <a:spcPts val="500"/>
              </a:spcAft>
              <a:buClr>
                <a:schemeClr val="dk1"/>
              </a:buClr>
              <a:buFont typeface="Calibri"/>
              <a:buNone/>
            </a:pPr>
            <a:r>
              <a:rPr lang="en-US" sz="2800" b="0" i="0" u="none" strike="noStrike" cap="none" dirty="0">
                <a:solidFill>
                  <a:schemeClr val="dk1"/>
                </a:solidFill>
                <a:latin typeface="Calibri"/>
                <a:ea typeface="Calibri"/>
                <a:cs typeface="Calibri"/>
                <a:sym typeface="Calibri"/>
              </a:rPr>
              <a:t>5. Execute new marketing approach.</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Data Sources</a:t>
            </a:r>
            <a:endParaRPr/>
          </a:p>
        </p:txBody>
      </p:sp>
      <p:sp>
        <p:nvSpPr>
          <p:cNvPr id="214" name="Google Shape;214;p31"/>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Profile of General Population and Housing Characteristics: 2010  (US Census)</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Annual Estimates of the Resident Population for Selected Age Groups by Sex for the United States, States, Counties, and Puerto Rico Commonwealth and Municipios: April 1, 2010 to July 1, 2013 (US Census)</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Inflow/Outflow Job Counts in 2012, Census Bureau</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NJ Department of Labor &amp; Workforce Development, Population &amp; Labor Force Projections</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“Key Industries in Hudson County”, NJ Department of Labor and Workforce Development, September 2013.</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“Key Industries in Hudson County”, NJ Department of Labor and Workforce Development, September 2013.</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NJ Department of Labor &amp; Workforce Development</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2010-2012 3-year Estimates, US Census</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CA1-3 Personal income summary, US Bureau of Economic Analysis</a:t>
            </a:r>
            <a:endParaRPr/>
          </a:p>
          <a:p>
            <a:pPr marL="514350" marR="0" lvl="0" indent="-514350" algn="l" rtl="0">
              <a:lnSpc>
                <a:spcPct val="100000"/>
              </a:lnSpc>
              <a:spcBef>
                <a:spcPts val="0"/>
              </a:spcBef>
              <a:spcAft>
                <a:spcPts val="0"/>
              </a:spcAft>
              <a:buClr>
                <a:schemeClr val="dk1"/>
              </a:buClr>
              <a:buFont typeface="Calibri"/>
              <a:buNone/>
            </a:pPr>
            <a:endParaRPr sz="1600" b="0" i="0" u="none" strike="noStrike" cap="none">
              <a:solidFill>
                <a:srgbClr val="333333"/>
              </a:solidFill>
              <a:latin typeface="Calibri"/>
              <a:ea typeface="Calibri"/>
              <a:cs typeface="Calibri"/>
              <a:sym typeface="Calibri"/>
            </a:endParaRPr>
          </a:p>
          <a:p>
            <a:pPr marL="514350" marR="0" lvl="0" indent="-514350" algn="l" rtl="0">
              <a:lnSpc>
                <a:spcPct val="100000"/>
              </a:lnSpc>
              <a:spcBef>
                <a:spcPts val="0"/>
              </a:spcBef>
              <a:spcAft>
                <a:spcPts val="0"/>
              </a:spcAft>
              <a:buClr>
                <a:srgbClr val="333333"/>
              </a:buClr>
              <a:buFont typeface="Calibri"/>
              <a:buNone/>
            </a:pPr>
            <a:r>
              <a:rPr lang="en-US" sz="1600" b="0" i="0" u="sng" strike="noStrike" cap="none">
                <a:solidFill>
                  <a:srgbClr val="333333"/>
                </a:solidFill>
                <a:latin typeface="Calibri"/>
                <a:ea typeface="Calibri"/>
                <a:cs typeface="Calibri"/>
                <a:sym typeface="Calibri"/>
              </a:rPr>
              <a:t>Picture Sources</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Slide 2: </a:t>
            </a:r>
            <a:r>
              <a:rPr lang="en-US" sz="1600" b="0" i="0" u="sng" strike="noStrike" cap="none">
                <a:solidFill>
                  <a:schemeClr val="hlink"/>
                </a:solidFill>
                <a:latin typeface="Calibri"/>
                <a:ea typeface="Calibri"/>
                <a:cs typeface="Calibri"/>
                <a:sym typeface="Calibri"/>
                <a:hlinkClick r:id="rId3"/>
              </a:rPr>
              <a:t>www.commerce.gov</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Slide 5: Hudson County Division of Planning </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Slide 10: </a:t>
            </a:r>
            <a:r>
              <a:rPr lang="en-US" sz="1600" b="0" i="0" u="sng" strike="noStrike" cap="none">
                <a:solidFill>
                  <a:schemeClr val="hlink"/>
                </a:solidFill>
                <a:latin typeface="Calibri"/>
                <a:ea typeface="Calibri"/>
                <a:cs typeface="Calibri"/>
                <a:sym typeface="Calibri"/>
                <a:hlinkClick r:id="rId4"/>
              </a:rPr>
              <a:t>mazzonehospitality.com </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Slide 11: everydaylife.globalpost.com </a:t>
            </a:r>
            <a:endParaRPr/>
          </a:p>
          <a:p>
            <a:pPr marL="514350" marR="0" lvl="0" indent="-514350" algn="l" rtl="0">
              <a:lnSpc>
                <a:spcPct val="100000"/>
              </a:lnSpc>
              <a:spcBef>
                <a:spcPts val="0"/>
              </a:spcBef>
              <a:spcAft>
                <a:spcPts val="0"/>
              </a:spcAft>
              <a:buClr>
                <a:srgbClr val="333333"/>
              </a:buClr>
              <a:buSzPts val="1600"/>
              <a:buFont typeface="Arial"/>
              <a:buAutoNum type="arabicPeriod"/>
            </a:pPr>
            <a:r>
              <a:rPr lang="en-US" sz="1600" b="0" i="0" u="none" strike="noStrike" cap="none">
                <a:solidFill>
                  <a:srgbClr val="333333"/>
                </a:solidFill>
                <a:latin typeface="Calibri"/>
                <a:ea typeface="Calibri"/>
                <a:cs typeface="Calibri"/>
                <a:sym typeface="Calibri"/>
              </a:rPr>
              <a:t>Slide 13: </a:t>
            </a:r>
            <a:r>
              <a:rPr lang="en-US" sz="1600" b="0" i="0" u="sng" strike="noStrike" cap="none">
                <a:solidFill>
                  <a:schemeClr val="hlink"/>
                </a:solidFill>
                <a:latin typeface="Calibri"/>
                <a:ea typeface="Calibri"/>
                <a:cs typeface="Calibri"/>
                <a:sym typeface="Calibri"/>
                <a:hlinkClick r:id="rId5"/>
              </a:rPr>
              <a:t>brevidia.com</a:t>
            </a:r>
            <a:r>
              <a:rPr lang="en-US" sz="1600" b="0" i="0" u="sng" strike="noStrike" cap="none">
                <a:solidFill>
                  <a:srgbClr val="333333"/>
                </a:solidFill>
                <a:latin typeface="Calibri"/>
                <a:ea typeface="Calibri"/>
                <a:cs typeface="Calibri"/>
                <a:sym typeface="Calibri"/>
              </a:rPr>
              <a:t> </a:t>
            </a:r>
            <a:endParaRPr sz="1600" b="0" i="0" u="none" strike="noStrike" cap="none">
              <a:solidFill>
                <a:srgbClr val="333333"/>
              </a:solidFill>
              <a:latin typeface="Calibri"/>
              <a:ea typeface="Calibri"/>
              <a:cs typeface="Calibri"/>
              <a:sym typeface="Calibri"/>
            </a:endParaRPr>
          </a:p>
          <a:p>
            <a:pPr marL="514350" marR="0" lvl="0" indent="-31115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Contents</a:t>
            </a:r>
            <a:endParaRPr/>
          </a:p>
        </p:txBody>
      </p:sp>
      <p:sp>
        <p:nvSpPr>
          <p:cNvPr id="93" name="Google Shape;93;p14"/>
          <p:cNvSpPr txBox="1">
            <a:spLocks noGrp="1"/>
          </p:cNvSpPr>
          <p:nvPr>
            <p:ph type="body" idx="1"/>
          </p:nvPr>
        </p:nvSpPr>
        <p:spPr>
          <a:xfrm>
            <a:off x="457200" y="1298575"/>
            <a:ext cx="4495800" cy="5102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Introduction/History of the Workforce Development Board</a:t>
            </a:r>
            <a:endParaRPr/>
          </a:p>
          <a:p>
            <a:pPr marL="342900" marR="0" lvl="0" indent="-342900" algn="l" rtl="0">
              <a:lnSpc>
                <a:spcPct val="100000"/>
              </a:lnSpc>
              <a:spcBef>
                <a:spcPts val="540"/>
              </a:spcBef>
              <a:spcAft>
                <a:spcPts val="0"/>
              </a:spcAft>
              <a:buClr>
                <a:srgbClr val="262626"/>
              </a:buClr>
              <a:buSzPts val="2700"/>
              <a:buFont typeface="Arial"/>
              <a:buChar char="•"/>
            </a:pPr>
            <a:r>
              <a:rPr lang="en-US" sz="2700" b="0" i="0" u="none" strike="noStrike" cap="none">
                <a:solidFill>
                  <a:srgbClr val="262626"/>
                </a:solidFill>
                <a:latin typeface="Calibri"/>
                <a:ea typeface="Calibri"/>
                <a:cs typeface="Calibri"/>
                <a:sym typeface="Calibri"/>
              </a:rPr>
              <a:t>Overview of Local Workforce System Program Service Area</a:t>
            </a:r>
            <a:endParaRPr/>
          </a:p>
          <a:p>
            <a:pPr marL="342900" marR="0" lvl="0" indent="-342900" algn="l" rtl="0">
              <a:lnSpc>
                <a:spcPct val="100000"/>
              </a:lnSpc>
              <a:spcBef>
                <a:spcPts val="540"/>
              </a:spcBef>
              <a:spcAft>
                <a:spcPts val="0"/>
              </a:spcAft>
              <a:buClr>
                <a:srgbClr val="262626"/>
              </a:buClr>
              <a:buSzPts val="2700"/>
              <a:buFont typeface="Arial"/>
              <a:buChar char="•"/>
            </a:pPr>
            <a:r>
              <a:rPr lang="en-US" sz="2700" b="0" i="0" u="none" strike="noStrike" cap="none">
                <a:solidFill>
                  <a:srgbClr val="262626"/>
                </a:solidFill>
                <a:latin typeface="Calibri"/>
                <a:ea typeface="Calibri"/>
                <a:cs typeface="Calibri"/>
                <a:sym typeface="Calibri"/>
              </a:rPr>
              <a:t>WDB Mission and Vision</a:t>
            </a:r>
            <a:endParaRPr/>
          </a:p>
          <a:p>
            <a:pPr marL="342900" marR="0" lvl="0" indent="-342900" algn="l" rtl="0">
              <a:lnSpc>
                <a:spcPct val="100000"/>
              </a:lnSpc>
              <a:spcBef>
                <a:spcPts val="54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WDB Committees and Goals</a:t>
            </a:r>
            <a:endParaRPr/>
          </a:p>
          <a:p>
            <a:pPr marL="342900" marR="0" lvl="0" indent="-342900" algn="l" rtl="0">
              <a:lnSpc>
                <a:spcPct val="100000"/>
              </a:lnSpc>
              <a:spcBef>
                <a:spcPts val="54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WDB Priorities</a:t>
            </a:r>
            <a:endParaRPr/>
          </a:p>
          <a:p>
            <a:pPr marL="342900" marR="0" lvl="0" indent="-342900" algn="l" rtl="0">
              <a:lnSpc>
                <a:spcPct val="100000"/>
              </a:lnSpc>
              <a:spcBef>
                <a:spcPts val="54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Hudson County One Stop Career Centers</a:t>
            </a:r>
            <a:endParaRPr/>
          </a:p>
        </p:txBody>
      </p:sp>
      <p:pic>
        <p:nvPicPr>
          <p:cNvPr id="94" name="Google Shape;94;p14"/>
          <p:cNvPicPr preferRelativeResize="0"/>
          <p:nvPr/>
        </p:nvPicPr>
        <p:blipFill rotWithShape="1">
          <a:blip r:embed="rId3">
            <a:alphaModFix/>
          </a:blip>
          <a:srcRect/>
          <a:stretch/>
        </p:blipFill>
        <p:spPr>
          <a:xfrm>
            <a:off x="5029200" y="2590800"/>
            <a:ext cx="3544887" cy="2362200"/>
          </a:xfrm>
          <a:prstGeom prst="rect">
            <a:avLst/>
          </a:prstGeom>
          <a:noFill/>
          <a:ln>
            <a:noFill/>
          </a:ln>
        </p:spPr>
      </p:pic>
      <p:sp>
        <p:nvSpPr>
          <p:cNvPr id="95" name="Google Shape;95;p14"/>
          <p:cNvSpPr txBox="1"/>
          <p:nvPr/>
        </p:nvSpPr>
        <p:spPr>
          <a:xfrm>
            <a:off x="457200" y="1220787"/>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457200" y="2362200"/>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Q &amp; 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Introduction/History of the WDB</a:t>
            </a:r>
            <a:endParaRPr/>
          </a:p>
        </p:txBody>
      </p:sp>
      <p:sp>
        <p:nvSpPr>
          <p:cNvPr id="101" name="Google Shape;101;p15"/>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Hudson County/Jersey City Workforce Development Board (WDB) is one 17 WDBs in New Jersey and one of 550+ WDBs in the country.  </a:t>
            </a:r>
            <a:endParaRPr dirty="0"/>
          </a:p>
          <a:p>
            <a:pPr marL="342900" marR="0" lvl="0" indent="-34290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WDB is mandated by federal law to be the lead organization in Hudson County and Jersey for workforce planning, to cooperate with State officials in providing business with locally-validated labor market information, and to arrange for a service delivery system that meets the workforce needs of businesses and job-seekers.</a:t>
            </a:r>
            <a:endParaRPr dirty="0"/>
          </a:p>
          <a:p>
            <a:pPr marL="342900" marR="0" lvl="0" indent="-34290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WDB helps to oversee State and Federal dollars that fund programs for adults, dislocated workers, and young people through the Hudson County and Jersey City One Stop Career Centers, where various employment, education, training, and social service organizations provide services to employers and jobseekers.</a:t>
            </a:r>
            <a:endParaRPr dirty="0"/>
          </a:p>
          <a:p>
            <a:pPr marL="342900" marR="0" lvl="0" indent="-34290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With the cooperation of the New Jersey Department of Labor and Workforce Development (LWD)’s, the WDB has in place a comprehensive Strategic Plan that focuses its investment strategy on four industry clusters in the Hudson County economy:  (1) Healthcare; (2) Transportation, Logistics, Distribution (TLD); (3) Hospitality/Tourism; and (4) Financial Services.  </a:t>
            </a:r>
            <a:endParaRPr dirty="0"/>
          </a:p>
          <a:p>
            <a:pPr marL="742950" marR="0" lvl="1" indent="-285750" algn="l" rtl="0">
              <a:lnSpc>
                <a:spcPct val="80000"/>
              </a:lnSpc>
              <a:spcBef>
                <a:spcPts val="36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Hudson County/Jersey City WDB is committed to enhancing Hudson County’s economic growth by aligning workforce strategies with these key industries – engaging businesses and developing programs that are employer driven and enhance skills resulting in a talent-pool that meets the needs of employers.</a:t>
            </a:r>
            <a:endParaRPr dirty="0"/>
          </a:p>
          <a:p>
            <a:pPr marL="342900" marR="0" lvl="0" indent="-342900" algn="l" rtl="0">
              <a:lnSpc>
                <a:spcPct val="80000"/>
              </a:lnSpc>
              <a:spcBef>
                <a:spcPts val="160"/>
              </a:spcBef>
              <a:spcAft>
                <a:spcPts val="0"/>
              </a:spcAft>
              <a:buClr>
                <a:schemeClr val="dk1"/>
              </a:buClr>
              <a:buFont typeface="Calibri"/>
              <a:buNone/>
            </a:pPr>
            <a:endParaRPr sz="800" b="0" i="0" u="none" strike="noStrike" cap="none" dirty="0">
              <a:solidFill>
                <a:schemeClr val="dk1"/>
              </a:solidFill>
              <a:latin typeface="Calibri"/>
              <a:ea typeface="Calibri"/>
              <a:cs typeface="Calibri"/>
              <a:sym typeface="Calibri"/>
            </a:endParaRPr>
          </a:p>
          <a:p>
            <a:pPr marL="342900" marR="0" lvl="0" indent="-292100" algn="l" rtl="0">
              <a:lnSpc>
                <a:spcPct val="80000"/>
              </a:lnSpc>
              <a:spcBef>
                <a:spcPts val="160"/>
              </a:spcBef>
              <a:spcAft>
                <a:spcPts val="0"/>
              </a:spcAft>
              <a:buClr>
                <a:schemeClr val="dk1"/>
              </a:buClr>
              <a:buSzPts val="800"/>
              <a:buFont typeface="Arial"/>
              <a:buNone/>
            </a:pPr>
            <a:endParaRPr sz="8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60"/>
              </a:spcBef>
              <a:spcAft>
                <a:spcPts val="0"/>
              </a:spcAft>
              <a:buClr>
                <a:schemeClr val="dk1"/>
              </a:buClr>
              <a:buFont typeface="Calibri"/>
              <a:buNone/>
            </a:pPr>
            <a:endParaRPr sz="8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None/>
            </a:pPr>
            <a:endParaRPr sz="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Calibri"/>
                <a:ea typeface="Calibri"/>
                <a:cs typeface="Calibri"/>
                <a:sym typeface="Calibri"/>
              </a:rPr>
              <a:t>Overview of Local Workforce System Program Service Areas</a:t>
            </a:r>
            <a:endParaRPr dirty="0"/>
          </a:p>
        </p:txBody>
      </p:sp>
      <p:sp>
        <p:nvSpPr>
          <p:cNvPr id="107" name="Google Shape;107;p16"/>
          <p:cNvSpPr txBox="1">
            <a:spLocks noGrp="1"/>
          </p:cNvSpPr>
          <p:nvPr>
            <p:ph type="body" idx="1"/>
          </p:nvPr>
        </p:nvSpPr>
        <p:spPr>
          <a:xfrm>
            <a:off x="457200" y="1295400"/>
            <a:ext cx="8229600" cy="5105400"/>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400" b="0" i="0" u="none" strike="noStrike" cap="none" dirty="0">
                <a:solidFill>
                  <a:schemeClr val="dk1"/>
                </a:solidFill>
                <a:latin typeface="Calibri"/>
                <a:ea typeface="Calibri"/>
                <a:cs typeface="Calibri"/>
                <a:sym typeface="Calibri"/>
              </a:rPr>
              <a:t>Hudson County is the most densely and diversely populated county in New Jersey. </a:t>
            </a:r>
            <a:endParaRPr dirty="0"/>
          </a:p>
          <a:p>
            <a:pPr marL="742950" marR="0" lvl="1"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Hudson County’s population has increased by almost 4% from 2010 (634,266 residents)</a:t>
            </a:r>
            <a:r>
              <a:rPr lang="en-US" sz="1400" b="0" i="0" u="none" strike="noStrike" cap="none" baseline="30000" dirty="0">
                <a:solidFill>
                  <a:schemeClr val="dk1"/>
                </a:solidFill>
                <a:latin typeface="Calibri"/>
                <a:ea typeface="Calibri"/>
                <a:cs typeface="Calibri"/>
                <a:sym typeface="Calibri"/>
              </a:rPr>
              <a:t>1</a:t>
            </a:r>
            <a:r>
              <a:rPr lang="en-US" sz="1400" b="0" i="0" u="none" strike="noStrike" cap="none" dirty="0">
                <a:solidFill>
                  <a:schemeClr val="dk1"/>
                </a:solidFill>
                <a:latin typeface="Calibri"/>
                <a:ea typeface="Calibri"/>
                <a:cs typeface="Calibri"/>
                <a:sym typeface="Calibri"/>
              </a:rPr>
              <a:t> to 2013 (660, 282 residents)</a:t>
            </a:r>
            <a:r>
              <a:rPr lang="en-US" sz="1400" b="0" i="0" u="none" strike="noStrike" cap="none" baseline="30000" dirty="0">
                <a:solidFill>
                  <a:schemeClr val="dk1"/>
                </a:solidFill>
                <a:latin typeface="Calibri"/>
                <a:ea typeface="Calibri"/>
                <a:cs typeface="Calibri"/>
                <a:sym typeface="Calibri"/>
              </a:rPr>
              <a:t> 2</a:t>
            </a:r>
            <a:r>
              <a:rPr lang="en-US" sz="1400" b="0" i="0" u="none" strike="noStrike" cap="none" dirty="0">
                <a:solidFill>
                  <a:schemeClr val="dk1"/>
                </a:solidFill>
                <a:latin typeface="Calibri"/>
                <a:ea typeface="Calibri"/>
                <a:cs typeface="Calibri"/>
                <a:sym typeface="Calibri"/>
              </a:rPr>
              <a:t>.  </a:t>
            </a:r>
            <a:endParaRPr dirty="0"/>
          </a:p>
          <a:p>
            <a:pPr marL="742950" marR="0" lvl="1"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75,586 Hudson County residents are employed within the County, while about 150,000 individuals  commute into Hudson County for employment from surrounding areas  and about 195,000 individuals  commute out of the County to surrounding areas for employment.</a:t>
            </a:r>
            <a:r>
              <a:rPr lang="en-US" sz="1400" b="0" i="0" u="none" strike="noStrike" cap="none" baseline="30000" dirty="0">
                <a:solidFill>
                  <a:schemeClr val="dk1"/>
                </a:solidFill>
                <a:latin typeface="Calibri"/>
                <a:ea typeface="Calibri"/>
                <a:cs typeface="Calibri"/>
                <a:sym typeface="Calibri"/>
              </a:rPr>
              <a:t> 3</a:t>
            </a:r>
            <a:endParaRPr dirty="0"/>
          </a:p>
          <a:p>
            <a:pPr marL="742950" marR="0" lvl="1"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Hudson County’s total labor force is expected to rise over the 2010-2020 period (+6.1%).</a:t>
            </a:r>
            <a:r>
              <a:rPr lang="en-US" sz="1400" b="0" i="0" u="none" strike="noStrike" cap="none" baseline="30000" dirty="0">
                <a:solidFill>
                  <a:schemeClr val="dk1"/>
                </a:solidFill>
                <a:latin typeface="Calibri"/>
                <a:ea typeface="Calibri"/>
                <a:cs typeface="Calibri"/>
                <a:sym typeface="Calibri"/>
              </a:rPr>
              <a:t> 4</a:t>
            </a:r>
            <a:r>
              <a:rPr lang="en-US" sz="1400" b="0" i="0" u="none" strike="noStrike" cap="none" dirty="0">
                <a:solidFill>
                  <a:schemeClr val="dk1"/>
                </a:solidFill>
                <a:latin typeface="Calibri"/>
                <a:ea typeface="Calibri"/>
                <a:cs typeface="Calibri"/>
                <a:sym typeface="Calibri"/>
              </a:rPr>
              <a:t> </a:t>
            </a:r>
            <a:endParaRPr dirty="0"/>
          </a:p>
          <a:p>
            <a:pPr marL="742950" marR="0" lvl="1" indent="-28575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By 2020, Hudson County is projected to add 19,550 jobs an increase of 8.1% (slightly above the State’s projected 8%)</a:t>
            </a:r>
            <a:r>
              <a:rPr lang="en-US" sz="1400" b="0" i="0" u="none" strike="noStrike" cap="none" baseline="30000" dirty="0">
                <a:solidFill>
                  <a:schemeClr val="dk1"/>
                </a:solidFill>
                <a:latin typeface="Calibri"/>
                <a:ea typeface="Calibri"/>
                <a:cs typeface="Calibri"/>
                <a:sym typeface="Calibri"/>
              </a:rPr>
              <a:t>5</a:t>
            </a:r>
            <a:r>
              <a:rPr lang="en-US" sz="1400" b="0" i="0" u="none" strike="noStrike" cap="none" dirty="0">
                <a:solidFill>
                  <a:schemeClr val="dk1"/>
                </a:solidFill>
                <a:latin typeface="Calibri"/>
                <a:ea typeface="Calibri"/>
                <a:cs typeface="Calibri"/>
                <a:sym typeface="Calibri"/>
              </a:rPr>
              <a:t>.    </a:t>
            </a:r>
            <a:endParaRPr dirty="0"/>
          </a:p>
          <a:p>
            <a:pPr marL="1143000" marR="0" lvl="2" indent="-228600" algn="l" rtl="0">
              <a:lnSpc>
                <a:spcPct val="10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On an annual basis, the County is expected to add jobs at a rate of 0.8%</a:t>
            </a:r>
            <a:r>
              <a:rPr lang="en-US" sz="1400" b="0" i="0" u="none" strike="noStrike" cap="none" baseline="30000" dirty="0">
                <a:solidFill>
                  <a:schemeClr val="dk1"/>
                </a:solidFill>
                <a:latin typeface="Calibri"/>
                <a:ea typeface="Calibri"/>
                <a:cs typeface="Calibri"/>
                <a:sym typeface="Calibri"/>
              </a:rPr>
              <a:t>6</a:t>
            </a:r>
            <a:r>
              <a:rPr lang="en-US" sz="1400" b="0" i="0" u="none" strike="noStrike" cap="none" dirty="0">
                <a:solidFill>
                  <a:schemeClr val="dk1"/>
                </a:solidFill>
                <a:latin typeface="Calibri"/>
                <a:ea typeface="Calibri"/>
                <a:cs typeface="Calibri"/>
                <a:sym typeface="Calibri"/>
              </a:rPr>
              <a:t>.</a:t>
            </a:r>
            <a:endParaRPr dirty="0"/>
          </a:p>
          <a:p>
            <a:pPr marL="0" marR="0" lvl="0" indent="11430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742950" marR="0" lvl="1" indent="95250" algn="l" rtl="0">
              <a:lnSpc>
                <a:spcPct val="100000"/>
              </a:lnSpc>
              <a:spcBef>
                <a:spcPts val="1200"/>
              </a:spcBef>
              <a:spcAft>
                <a:spcPts val="0"/>
              </a:spcAft>
              <a:buClr>
                <a:schemeClr val="dk1"/>
              </a:buClr>
              <a:buSzPts val="6000"/>
              <a:buFont typeface="Arial"/>
              <a:buNone/>
            </a:pPr>
            <a:endParaRPr sz="6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80"/>
              </a:spcBef>
              <a:spcAft>
                <a:spcPts val="0"/>
              </a:spcAft>
              <a:buClr>
                <a:schemeClr val="dk1"/>
              </a:buClr>
              <a:buFont typeface="Calibri"/>
              <a:buNone/>
            </a:pPr>
            <a:endParaRPr sz="6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a:p>
            <a:pPr marL="0" marR="0" lvl="0" indent="2032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dirty="0">
              <a:solidFill>
                <a:schemeClr val="dk1"/>
              </a:solidFill>
              <a:latin typeface="Calibri"/>
              <a:ea typeface="Calibri"/>
              <a:cs typeface="Calibri"/>
              <a:sym typeface="Calibri"/>
            </a:endParaRPr>
          </a:p>
        </p:txBody>
      </p:sp>
      <p:pic>
        <p:nvPicPr>
          <p:cNvPr id="108" name="Google Shape;108;p16"/>
          <p:cNvPicPr preferRelativeResize="0"/>
          <p:nvPr/>
        </p:nvPicPr>
        <p:blipFill rotWithShape="1">
          <a:blip r:embed="rId3">
            <a:alphaModFix/>
          </a:blip>
          <a:srcRect/>
          <a:stretch/>
        </p:blipFill>
        <p:spPr>
          <a:xfrm>
            <a:off x="1219200" y="3798887"/>
            <a:ext cx="3217862" cy="2422525"/>
          </a:xfrm>
          <a:prstGeom prst="rect">
            <a:avLst/>
          </a:prstGeom>
          <a:noFill/>
          <a:ln>
            <a:noFill/>
          </a:ln>
        </p:spPr>
      </p:pic>
      <p:pic>
        <p:nvPicPr>
          <p:cNvPr id="109" name="Google Shape;109;p16"/>
          <p:cNvPicPr preferRelativeResize="0"/>
          <p:nvPr/>
        </p:nvPicPr>
        <p:blipFill rotWithShape="1">
          <a:blip r:embed="rId4">
            <a:alphaModFix/>
          </a:blip>
          <a:srcRect/>
          <a:stretch/>
        </p:blipFill>
        <p:spPr>
          <a:xfrm>
            <a:off x="5410200" y="3689350"/>
            <a:ext cx="2478087" cy="264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Calibri"/>
                <a:ea typeface="Calibri"/>
                <a:cs typeface="Calibri"/>
                <a:sym typeface="Calibri"/>
              </a:rPr>
              <a:t>Overview of Local Workforce System Program Service Areas</a:t>
            </a:r>
            <a:endParaRPr dirty="0"/>
          </a:p>
        </p:txBody>
      </p:sp>
      <p:sp>
        <p:nvSpPr>
          <p:cNvPr id="115" name="Google Shape;115;p17"/>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chemeClr val="dk1"/>
              </a:buClr>
              <a:buFont typeface="Calibri"/>
              <a:buNone/>
            </a:pPr>
            <a:endParaRPr sz="5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p:txBody>
      </p:sp>
      <p:pic>
        <p:nvPicPr>
          <p:cNvPr id="116" name="Google Shape;116;p17"/>
          <p:cNvPicPr preferRelativeResize="0"/>
          <p:nvPr/>
        </p:nvPicPr>
        <p:blipFill rotWithShape="1">
          <a:blip r:embed="rId3">
            <a:alphaModFix/>
          </a:blip>
          <a:srcRect/>
          <a:stretch/>
        </p:blipFill>
        <p:spPr>
          <a:xfrm>
            <a:off x="5118100" y="2590800"/>
            <a:ext cx="3476625" cy="2606675"/>
          </a:xfrm>
          <a:prstGeom prst="rect">
            <a:avLst/>
          </a:prstGeom>
          <a:noFill/>
          <a:ln>
            <a:noFill/>
          </a:ln>
        </p:spPr>
      </p:pic>
      <p:graphicFrame>
        <p:nvGraphicFramePr>
          <p:cNvPr id="117" name="Google Shape;117;p17"/>
          <p:cNvGraphicFramePr/>
          <p:nvPr>
            <p:extLst>
              <p:ext uri="{D42A27DB-BD31-4B8C-83A1-F6EECF244321}">
                <p14:modId xmlns:p14="http://schemas.microsoft.com/office/powerpoint/2010/main" val="3107946111"/>
              </p:ext>
            </p:extLst>
          </p:nvPr>
        </p:nvGraphicFramePr>
        <p:xfrm>
          <a:off x="685800" y="1600200"/>
          <a:ext cx="3962375" cy="4558746"/>
        </p:xfrm>
        <a:graphic>
          <a:graphicData uri="http://schemas.openxmlformats.org/drawingml/2006/table">
            <a:tbl>
              <a:tblPr>
                <a:noFill/>
                <a:tableStyleId>{A1F7DD68-7CEC-48D3-9784-E3EE77CEB1B8}</a:tableStyleId>
              </a:tblPr>
              <a:tblGrid>
                <a:gridCol w="2849550">
                  <a:extLst>
                    <a:ext uri="{9D8B030D-6E8A-4147-A177-3AD203B41FA5}">
                      <a16:colId xmlns:a16="http://schemas.microsoft.com/office/drawing/2014/main" val="20000"/>
                    </a:ext>
                  </a:extLst>
                </a:gridCol>
                <a:gridCol w="1112825">
                  <a:extLst>
                    <a:ext uri="{9D8B030D-6E8A-4147-A177-3AD203B41FA5}">
                      <a16:colId xmlns:a16="http://schemas.microsoft.com/office/drawing/2014/main" val="20001"/>
                    </a:ext>
                  </a:extLst>
                </a:gridCol>
              </a:tblGrid>
              <a:tr h="441892">
                <a:tc>
                  <a:txBody>
                    <a:bodyPr/>
                    <a:lstStyle/>
                    <a:p>
                      <a:pPr marL="0" marR="0" lvl="0" indent="0" algn="ctr" rtl="0">
                        <a:lnSpc>
                          <a:spcPct val="100000"/>
                        </a:lnSpc>
                        <a:spcBef>
                          <a:spcPts val="0"/>
                        </a:spcBef>
                        <a:spcAft>
                          <a:spcPts val="0"/>
                        </a:spcAft>
                        <a:buClr>
                          <a:schemeClr val="dk1"/>
                        </a:buClr>
                        <a:buFont typeface="Calibri"/>
                        <a:buNone/>
                      </a:pPr>
                      <a:r>
                        <a:rPr lang="en-US" sz="1800" b="1" i="0" u="none" strike="noStrike" cap="none" dirty="0">
                          <a:solidFill>
                            <a:schemeClr val="dk1"/>
                          </a:solidFill>
                          <a:latin typeface="Calibri"/>
                          <a:ea typeface="Calibri"/>
                          <a:cs typeface="Calibri"/>
                          <a:sym typeface="Calibri"/>
                        </a:rPr>
                        <a:t>Hudson County</a:t>
                      </a:r>
                      <a:endParaRPr b="1"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1" i="0" u="none" strike="noStrike" cap="none" dirty="0">
                          <a:solidFill>
                            <a:schemeClr val="dk1"/>
                          </a:solidFill>
                          <a:latin typeface="Calibri"/>
                          <a:ea typeface="Calibri"/>
                          <a:cs typeface="Calibri"/>
                          <a:sym typeface="Calibri"/>
                        </a:rPr>
                        <a:t>Total</a:t>
                      </a:r>
                      <a:endParaRPr b="1"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0"/>
                  </a:ext>
                </a:extLst>
              </a:tr>
              <a:tr h="441892">
                <a:tc>
                  <a:txBody>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Total Labor Force (2018)</a:t>
                      </a:r>
                      <a:r>
                        <a:rPr lang="en-US" sz="1800" b="0" i="0" u="none" strike="noStrike" cap="none" baseline="30000" dirty="0">
                          <a:solidFill>
                            <a:schemeClr val="dk1"/>
                          </a:solidFill>
                          <a:latin typeface="Calibri"/>
                          <a:ea typeface="Calibri"/>
                          <a:cs typeface="Calibri"/>
                          <a:sym typeface="Calibri"/>
                        </a:rPr>
                        <a:t> </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357,600</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1"/>
                  </a:ext>
                </a:extLst>
              </a:tr>
              <a:tr h="440301">
                <a:tc>
                  <a:txBody>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Total Employment (2018)</a:t>
                      </a:r>
                      <a:r>
                        <a:rPr lang="en-US" sz="1800" b="0" i="0" u="none" strike="noStrike" cap="none" baseline="30000" dirty="0">
                          <a:solidFill>
                            <a:schemeClr val="dk1"/>
                          </a:solidFill>
                          <a:latin typeface="Calibri"/>
                          <a:ea typeface="Calibri"/>
                          <a:cs typeface="Calibri"/>
                          <a:sym typeface="Calibri"/>
                        </a:rPr>
                        <a:t> </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cs typeface="Calibri"/>
                          <a:sym typeface="Calibri"/>
                        </a:rPr>
                        <a:t>343,800</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968093">
                <a:tc>
                  <a:txBody>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Annual Average Unemployment Rate (2018)</a:t>
                      </a:r>
                      <a:r>
                        <a:rPr lang="en-US" sz="1800" b="0" i="0" u="none" strike="noStrike" cap="none" baseline="30000" dirty="0">
                          <a:solidFill>
                            <a:schemeClr val="dk1"/>
                          </a:solidFill>
                          <a:latin typeface="Calibri"/>
                          <a:ea typeface="Calibri"/>
                          <a:cs typeface="Calibri"/>
                          <a:sym typeface="Calibri"/>
                        </a:rPr>
                        <a:t> </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3.9%</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3"/>
                  </a:ext>
                </a:extLst>
              </a:tr>
              <a:tr h="441892">
                <a:tc>
                  <a:txBody>
                    <a:bodyPr/>
                    <a:lstStyle/>
                    <a:p>
                      <a:pPr marL="0" marR="0" lvl="0" indent="0" algn="ctr" rtl="0">
                        <a:spcBef>
                          <a:spcPts val="0"/>
                        </a:spcBef>
                        <a:spcAft>
                          <a:spcPts val="0"/>
                        </a:spcAft>
                        <a:buNone/>
                      </a:pPr>
                      <a:r>
                        <a:rPr lang="en-US" sz="1800" b="1" u="none" strike="noStrike" cap="none" dirty="0">
                          <a:solidFill>
                            <a:schemeClr val="dk1"/>
                          </a:solidFill>
                          <a:latin typeface="Calibri"/>
                          <a:ea typeface="Calibri"/>
                          <a:cs typeface="Calibri"/>
                          <a:sym typeface="Calibri"/>
                        </a:rPr>
                        <a:t>Jersey City</a:t>
                      </a:r>
                      <a:endParaRPr sz="1800" b="1" u="none" strike="noStrike" cap="none" dirty="0">
                        <a:solidFill>
                          <a:schemeClr val="dk1"/>
                        </a:solidFill>
                        <a:latin typeface="Calibri"/>
                        <a:ea typeface="Calibri"/>
                        <a:cs typeface="Calibri"/>
                        <a:sym typeface="Calibri"/>
                      </a:endParaRPr>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spcBef>
                          <a:spcPts val="0"/>
                        </a:spcBef>
                        <a:spcAft>
                          <a:spcPts val="0"/>
                        </a:spcAft>
                        <a:buNone/>
                      </a:pPr>
                      <a:r>
                        <a:rPr lang="en-US" sz="1800" b="1" u="none" strike="noStrike" cap="none" dirty="0">
                          <a:solidFill>
                            <a:schemeClr val="dk1"/>
                          </a:solidFill>
                          <a:latin typeface="Calibri"/>
                          <a:ea typeface="Calibri"/>
                          <a:cs typeface="Calibri"/>
                          <a:sym typeface="Calibri"/>
                        </a:rPr>
                        <a:t>Total</a:t>
                      </a:r>
                      <a:endParaRPr sz="1800" b="1" u="none" strike="noStrike" cap="none" dirty="0">
                        <a:solidFill>
                          <a:schemeClr val="dk1"/>
                        </a:solidFill>
                        <a:latin typeface="Calibri"/>
                        <a:ea typeface="Calibri"/>
                        <a:cs typeface="Calibri"/>
                        <a:sym typeface="Calibri"/>
                      </a:endParaRPr>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635996">
                <a:tc>
                  <a:txBody>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Total Labor Force (2018)</a:t>
                      </a:r>
                      <a:r>
                        <a:rPr lang="en-US" sz="1800" b="0" i="0" u="none" strike="noStrike" cap="none" baseline="30000" dirty="0">
                          <a:solidFill>
                            <a:schemeClr val="dk1"/>
                          </a:solidFill>
                          <a:latin typeface="Calibri"/>
                          <a:ea typeface="Calibri"/>
                          <a:cs typeface="Calibri"/>
                          <a:sym typeface="Calibri"/>
                        </a:rPr>
                        <a:t> </a:t>
                      </a:r>
                      <a:endParaRPr lang="en-US" sz="1800"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cs typeface="Calibri"/>
                          <a:sym typeface="Calibri"/>
                        </a:rPr>
                        <a:t>138,953</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5"/>
                  </a:ext>
                </a:extLst>
              </a:tr>
              <a:tr h="773310">
                <a:tc>
                  <a:txBody>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Total Employment (2018)</a:t>
                      </a:r>
                    </a:p>
                    <a:p>
                      <a:pPr marL="0" marR="0" lvl="0" indent="0" algn="l" rtl="0">
                        <a:lnSpc>
                          <a:spcPct val="100000"/>
                        </a:lnSpc>
                        <a:spcBef>
                          <a:spcPts val="0"/>
                        </a:spcBef>
                        <a:spcAft>
                          <a:spcPts val="0"/>
                        </a:spcAft>
                        <a:buClr>
                          <a:schemeClr val="dk1"/>
                        </a:buClr>
                        <a:buFont typeface="Calibri"/>
                        <a:buNone/>
                      </a:pPr>
                      <a:endParaRPr lang="en-US" sz="1800" b="0" i="0" u="none" strike="noStrike" cap="none"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cs typeface="Calibri"/>
                          <a:sym typeface="Calibri"/>
                        </a:rPr>
                        <a:t>Annual Average Unemployment Rate (2018)</a:t>
                      </a: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cs typeface="Calibri"/>
                          <a:sym typeface="Calibri"/>
                        </a:rPr>
                        <a:t>133,240</a:t>
                      </a:r>
                    </a:p>
                    <a:p>
                      <a:pPr marL="0" marR="0" lvl="0" indent="0" algn="ctr" rtl="0">
                        <a:lnSpc>
                          <a:spcPct val="100000"/>
                        </a:lnSpc>
                        <a:spcBef>
                          <a:spcPts val="0"/>
                        </a:spcBef>
                        <a:spcAft>
                          <a:spcPts val="0"/>
                        </a:spcAft>
                        <a:buClr>
                          <a:schemeClr val="dk1"/>
                        </a:buClr>
                        <a:buFont typeface="Calibri"/>
                        <a:buNone/>
                      </a:pPr>
                      <a:endParaRPr lang="en-US" sz="1800" b="0" i="0" u="none" strike="noStrike" cap="none" dirty="0">
                        <a:solidFill>
                          <a:schemeClr val="dk1"/>
                        </a:solidFill>
                        <a:latin typeface="Calibri"/>
                        <a:cs typeface="Calibri"/>
                        <a:sym typeface="Calibri"/>
                      </a:endParaRPr>
                    </a:p>
                    <a:p>
                      <a:pPr marL="0" marR="0" lvl="0" indent="0" algn="ctr"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cs typeface="Calibri"/>
                          <a:sym typeface="Calibri"/>
                        </a:rPr>
                        <a:t>4.1%</a:t>
                      </a:r>
                    </a:p>
                    <a:p>
                      <a:pPr marL="0" marR="0" lvl="0" indent="0" algn="ctr" rtl="0">
                        <a:lnSpc>
                          <a:spcPct val="100000"/>
                        </a:lnSpc>
                        <a:spcBef>
                          <a:spcPts val="0"/>
                        </a:spcBef>
                        <a:spcAft>
                          <a:spcPts val="0"/>
                        </a:spcAft>
                        <a:buClr>
                          <a:schemeClr val="dk1"/>
                        </a:buClr>
                        <a:buFont typeface="Calibri"/>
                        <a:buNone/>
                      </a:pPr>
                      <a:endParaRPr dirty="0"/>
                    </a:p>
                  </a:txBody>
                  <a:tcPr marL="91425" marR="91425" marT="45700" marB="457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525462" y="1243012"/>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p:txBody>
      </p:sp>
      <p:sp>
        <p:nvSpPr>
          <p:cNvPr id="123" name="Google Shape;123;p18"/>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3200" b="1" i="0" u="none" strike="noStrike" cap="none" dirty="0">
                <a:solidFill>
                  <a:schemeClr val="lt1"/>
                </a:solidFill>
                <a:latin typeface="Calibri"/>
                <a:ea typeface="Calibri"/>
                <a:cs typeface="Calibri"/>
                <a:sym typeface="Calibri"/>
              </a:rPr>
              <a:t>Overview of Local Workforce System Program Service Areas: Industry Sectors </a:t>
            </a:r>
            <a:endParaRPr dirty="0"/>
          </a:p>
        </p:txBody>
      </p:sp>
      <p:pic>
        <p:nvPicPr>
          <p:cNvPr id="124" name="Google Shape;124;p18"/>
          <p:cNvPicPr preferRelativeResize="0"/>
          <p:nvPr/>
        </p:nvPicPr>
        <p:blipFill rotWithShape="1">
          <a:blip r:embed="rId3">
            <a:alphaModFix/>
          </a:blip>
          <a:srcRect/>
          <a:stretch/>
        </p:blipFill>
        <p:spPr>
          <a:xfrm>
            <a:off x="2206625" y="1431925"/>
            <a:ext cx="4956175" cy="1616075"/>
          </a:xfrm>
          <a:prstGeom prst="rect">
            <a:avLst/>
          </a:prstGeom>
          <a:noFill/>
          <a:ln>
            <a:noFill/>
          </a:ln>
        </p:spPr>
      </p:pic>
      <p:sp>
        <p:nvSpPr>
          <p:cNvPr id="125" name="Google Shape;125;p18"/>
          <p:cNvSpPr txBox="1"/>
          <p:nvPr/>
        </p:nvSpPr>
        <p:spPr>
          <a:xfrm>
            <a:off x="3810000" y="6400800"/>
            <a:ext cx="4876800" cy="1841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Font typeface="Arial"/>
              <a:buNone/>
            </a:pPr>
            <a:r>
              <a:rPr lang="en-US" sz="600" b="0" i="0" u="none" strike="noStrike" cap="none">
                <a:solidFill>
                  <a:schemeClr val="dk1"/>
                </a:solidFill>
                <a:latin typeface="Arial"/>
                <a:ea typeface="Arial"/>
                <a:cs typeface="Arial"/>
                <a:sym typeface="Arial"/>
              </a:rPr>
              <a:t>Source: NJ Depart. of Labor &amp; Workforce Development, Quarterly Census of Employment &amp; Wages, Annual Averages</a:t>
            </a:r>
            <a:endParaRPr/>
          </a:p>
        </p:txBody>
      </p:sp>
      <p:pic>
        <p:nvPicPr>
          <p:cNvPr id="126" name="Google Shape;126;p18"/>
          <p:cNvPicPr preferRelativeResize="0"/>
          <p:nvPr/>
        </p:nvPicPr>
        <p:blipFill rotWithShape="1">
          <a:blip r:embed="rId4">
            <a:alphaModFix/>
          </a:blip>
          <a:srcRect/>
          <a:stretch/>
        </p:blipFill>
        <p:spPr>
          <a:xfrm>
            <a:off x="1676400" y="3236912"/>
            <a:ext cx="6096000" cy="30114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Mission and Vision</a:t>
            </a:r>
            <a:endParaRPr/>
          </a:p>
        </p:txBody>
      </p:sp>
      <p:sp>
        <p:nvSpPr>
          <p:cNvPr id="132" name="Google Shape;132;p19"/>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Calibri"/>
              <a:buNone/>
            </a:pPr>
            <a:r>
              <a:rPr lang="en-US" sz="2700" b="0" i="0" u="none" strike="noStrike" cap="none" dirty="0">
                <a:solidFill>
                  <a:schemeClr val="dk1"/>
                </a:solidFill>
                <a:latin typeface="Calibri"/>
                <a:ea typeface="Calibri"/>
                <a:cs typeface="Calibri"/>
                <a:sym typeface="Calibri"/>
              </a:rPr>
              <a:t>The </a:t>
            </a:r>
            <a:r>
              <a:rPr lang="en-US" sz="2700" b="1" i="0" u="none" strike="noStrike" cap="none" dirty="0">
                <a:solidFill>
                  <a:schemeClr val="dk1"/>
                </a:solidFill>
                <a:latin typeface="Calibri"/>
                <a:ea typeface="Calibri"/>
                <a:cs typeface="Calibri"/>
                <a:sym typeface="Calibri"/>
              </a:rPr>
              <a:t>MISSION</a:t>
            </a:r>
            <a:r>
              <a:rPr lang="en-US" sz="2700" b="0" i="0" u="none" strike="noStrike" cap="none" dirty="0">
                <a:solidFill>
                  <a:schemeClr val="dk1"/>
                </a:solidFill>
                <a:latin typeface="Calibri"/>
                <a:ea typeface="Calibri"/>
                <a:cs typeface="Calibri"/>
                <a:sym typeface="Calibri"/>
              </a:rPr>
              <a:t> of the Hudson County/Jersey City WDB is to serve as an alliance of the public and private sector for the purpose of supporting and linking economic development and workforce development initiatives in order to meet the changing needs of job-seekers and employers.</a:t>
            </a:r>
            <a:endParaRPr lang="en-US" dirty="0">
              <a:ea typeface="Calibri"/>
            </a:endParaRPr>
          </a:p>
          <a:p>
            <a:pPr marL="0" marR="0" lvl="0" indent="0" algn="l" rtl="0">
              <a:lnSpc>
                <a:spcPct val="80000"/>
              </a:lnSpc>
              <a:spcBef>
                <a:spcPts val="0"/>
              </a:spcBef>
              <a:spcAft>
                <a:spcPts val="0"/>
              </a:spcAft>
              <a:buClr>
                <a:schemeClr val="dk1"/>
              </a:buClr>
              <a:buFont typeface="Calibri"/>
              <a:buNone/>
            </a:pPr>
            <a:endParaRPr sz="2700" b="0" i="0" u="none" strike="noStrike" cap="none" dirty="0">
              <a:solidFill>
                <a:schemeClr val="dk1"/>
              </a:solidFill>
              <a:latin typeface="Calibri"/>
              <a:ea typeface="Calibri"/>
              <a:cs typeface="Calibri"/>
              <a:sym typeface="Calibri"/>
            </a:endParaRPr>
          </a:p>
          <a:p>
            <a:pPr marL="0" marR="0" lvl="0" indent="0" algn="l" rtl="0">
              <a:lnSpc>
                <a:spcPct val="80000"/>
              </a:lnSpc>
              <a:spcBef>
                <a:spcPts val="540"/>
              </a:spcBef>
              <a:spcAft>
                <a:spcPts val="0"/>
              </a:spcAft>
              <a:buClr>
                <a:schemeClr val="dk1"/>
              </a:buClr>
              <a:buFont typeface="Calibri"/>
              <a:buNone/>
            </a:pPr>
            <a:r>
              <a:rPr lang="en-US" sz="2700" b="0" i="0" u="none" strike="noStrike" cap="none" dirty="0">
                <a:solidFill>
                  <a:schemeClr val="dk1"/>
                </a:solidFill>
                <a:latin typeface="Calibri"/>
                <a:ea typeface="Calibri"/>
                <a:cs typeface="Calibri"/>
                <a:sym typeface="Calibri"/>
              </a:rPr>
              <a:t>The WDB seeks to create an effective workforce system that will:</a:t>
            </a:r>
            <a:endParaRPr dirty="0"/>
          </a:p>
          <a:p>
            <a:pPr marL="400050" marR="0" lvl="1" indent="-6350" algn="l" rtl="0">
              <a:lnSpc>
                <a:spcPct val="80000"/>
              </a:lnSpc>
              <a:spcBef>
                <a:spcPts val="460"/>
              </a:spcBef>
              <a:spcAft>
                <a:spcPts val="0"/>
              </a:spcAft>
              <a:buClr>
                <a:schemeClr val="dk1"/>
              </a:buClr>
              <a:buSzPts val="2300"/>
              <a:buFont typeface="Arial"/>
              <a:buChar char="–"/>
            </a:pPr>
            <a:r>
              <a:rPr lang="en-US" sz="2300" b="0" i="0" u="none" strike="noStrike" cap="none" dirty="0">
                <a:solidFill>
                  <a:schemeClr val="dk1"/>
                </a:solidFill>
                <a:latin typeface="Calibri"/>
                <a:ea typeface="Calibri"/>
                <a:cs typeface="Calibri"/>
                <a:sym typeface="Calibri"/>
              </a:rPr>
              <a:t>Increase economic security and train job-seekers in traditional sectors as well as in fast-growing, well-paying sectors;</a:t>
            </a:r>
            <a:endParaRPr dirty="0"/>
          </a:p>
          <a:p>
            <a:pPr marL="400050" marR="0" lvl="1" indent="-6350" algn="l" rtl="0">
              <a:lnSpc>
                <a:spcPct val="80000"/>
              </a:lnSpc>
              <a:spcBef>
                <a:spcPts val="460"/>
              </a:spcBef>
              <a:spcAft>
                <a:spcPts val="0"/>
              </a:spcAft>
              <a:buClr>
                <a:schemeClr val="dk1"/>
              </a:buClr>
              <a:buSzPts val="2300"/>
              <a:buFont typeface="Arial"/>
              <a:buChar char="–"/>
            </a:pPr>
            <a:r>
              <a:rPr lang="en-US" sz="2300" b="0" i="0" u="none" strike="noStrike" cap="none" dirty="0">
                <a:solidFill>
                  <a:schemeClr val="dk1"/>
                </a:solidFill>
                <a:latin typeface="Calibri"/>
                <a:ea typeface="Calibri"/>
                <a:cs typeface="Calibri"/>
                <a:sym typeface="Calibri"/>
              </a:rPr>
              <a:t>Deliver skilled workers that local businesses need to grow and compete;</a:t>
            </a:r>
            <a:endParaRPr dirty="0"/>
          </a:p>
          <a:p>
            <a:pPr marL="400050" marR="0" lvl="1" indent="-6350" algn="l" rtl="0">
              <a:lnSpc>
                <a:spcPct val="80000"/>
              </a:lnSpc>
              <a:spcBef>
                <a:spcPts val="460"/>
              </a:spcBef>
              <a:spcAft>
                <a:spcPts val="0"/>
              </a:spcAft>
              <a:buClr>
                <a:schemeClr val="dk1"/>
              </a:buClr>
              <a:buSzPts val="2300"/>
              <a:buFont typeface="Arial"/>
              <a:buChar char="–"/>
            </a:pPr>
            <a:r>
              <a:rPr lang="en-US" sz="2300" b="0" i="0" u="none" strike="noStrike" cap="none" dirty="0">
                <a:solidFill>
                  <a:schemeClr val="dk1"/>
                </a:solidFill>
                <a:latin typeface="Calibri"/>
                <a:ea typeface="Calibri"/>
                <a:cs typeface="Calibri"/>
                <a:sym typeface="Calibri"/>
              </a:rPr>
              <a:t>Align the needs of businesses and jobseekers along common goals and outcomes</a:t>
            </a:r>
            <a:endParaRPr dirty="0"/>
          </a:p>
          <a:p>
            <a:pPr marL="0" marR="0" lvl="0" indent="0" algn="l" rtl="0">
              <a:lnSpc>
                <a:spcPct val="80000"/>
              </a:lnSpc>
              <a:spcBef>
                <a:spcPts val="540"/>
              </a:spcBef>
              <a:spcAft>
                <a:spcPts val="0"/>
              </a:spcAft>
              <a:buClr>
                <a:schemeClr val="dk1"/>
              </a:buClr>
              <a:buFont typeface="Calibri"/>
              <a:buNone/>
            </a:pPr>
            <a:endParaRPr sz="27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None/>
            </a:pPr>
            <a:endParaRPr sz="2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Committees and Goals </a:t>
            </a:r>
            <a:endParaRPr/>
          </a:p>
        </p:txBody>
      </p:sp>
      <p:sp>
        <p:nvSpPr>
          <p:cNvPr id="138" name="Google Shape;138;p20"/>
          <p:cNvSpPr txBox="1">
            <a:spLocks noGrp="1"/>
          </p:cNvSpPr>
          <p:nvPr>
            <p:ph type="body" idx="1"/>
          </p:nvPr>
        </p:nvSpPr>
        <p:spPr>
          <a:xfrm>
            <a:off x="457200" y="1298575"/>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Calibri"/>
              <a:buNone/>
            </a:pPr>
            <a:r>
              <a:rPr lang="en-US" sz="1900" b="0" i="1" u="none" strike="noStrike" cap="none" dirty="0">
                <a:solidFill>
                  <a:schemeClr val="dk1"/>
                </a:solidFill>
                <a:latin typeface="Calibri"/>
                <a:ea typeface="Calibri"/>
                <a:cs typeface="Calibri"/>
                <a:sym typeface="Calibri"/>
              </a:rPr>
              <a:t>Currently the Hudson County/Jersey City WDB has five standing committees and an executive committee.  The committees meet, as needed, to discuss target populations or specific sector strategies:   </a:t>
            </a:r>
            <a:endParaRPr dirty="0"/>
          </a:p>
          <a:p>
            <a:pPr marL="0" marR="0" lvl="0" indent="0" algn="l" rtl="0">
              <a:lnSpc>
                <a:spcPct val="80000"/>
              </a:lnSpc>
              <a:spcBef>
                <a:spcPts val="380"/>
              </a:spcBef>
              <a:spcAft>
                <a:spcPts val="0"/>
              </a:spcAft>
              <a:buClr>
                <a:schemeClr val="dk1"/>
              </a:buClr>
              <a:buSzPts val="1900"/>
              <a:buFont typeface="Arial"/>
              <a:buChar char="•"/>
            </a:pPr>
            <a:r>
              <a:rPr lang="en-US" sz="1900" b="1" i="0" u="none" strike="noStrike" cap="none" dirty="0">
                <a:solidFill>
                  <a:schemeClr val="dk1"/>
                </a:solidFill>
                <a:latin typeface="Calibri"/>
                <a:ea typeface="Calibri"/>
                <a:cs typeface="Calibri"/>
                <a:sym typeface="Calibri"/>
              </a:rPr>
              <a:t>Executive Committee – </a:t>
            </a:r>
            <a:r>
              <a:rPr lang="en-US" sz="1900" b="0" i="0" u="none" strike="noStrike" cap="none" dirty="0">
                <a:solidFill>
                  <a:schemeClr val="dk1"/>
                </a:solidFill>
                <a:latin typeface="Calibri"/>
                <a:ea typeface="Calibri"/>
                <a:cs typeface="Calibri"/>
                <a:sym typeface="Calibri"/>
              </a:rPr>
              <a:t>Works closely with the WDB Director between full Board meetings helping to frame issues, and proposing an overall direction and approach for the work of the WDB.</a:t>
            </a:r>
            <a:endParaRPr dirty="0"/>
          </a:p>
          <a:p>
            <a:pPr marL="0" marR="0" lvl="0" indent="0" algn="l" rtl="0">
              <a:lnSpc>
                <a:spcPct val="80000"/>
              </a:lnSpc>
              <a:spcBef>
                <a:spcPts val="380"/>
              </a:spcBef>
              <a:spcAft>
                <a:spcPts val="0"/>
              </a:spcAft>
              <a:buClr>
                <a:schemeClr val="dk1"/>
              </a:buClr>
              <a:buSzPts val="1900"/>
              <a:buFont typeface="Arial"/>
              <a:buChar char="•"/>
            </a:pPr>
            <a:r>
              <a:rPr lang="en-US" sz="1900" b="1" i="0" u="none" strike="noStrike" cap="none" dirty="0">
                <a:solidFill>
                  <a:schemeClr val="dk1"/>
                </a:solidFill>
                <a:latin typeface="Calibri"/>
                <a:ea typeface="Calibri"/>
                <a:cs typeface="Calibri"/>
                <a:sym typeface="Calibri"/>
              </a:rPr>
              <a:t>One-Stop Career Center Committee </a:t>
            </a:r>
            <a:r>
              <a:rPr lang="en-US" sz="1900" b="0" i="0" u="none" strike="noStrike" cap="none" dirty="0">
                <a:solidFill>
                  <a:schemeClr val="dk1"/>
                </a:solidFill>
                <a:latin typeface="Calibri"/>
                <a:ea typeface="Calibri"/>
                <a:cs typeface="Calibri"/>
                <a:sym typeface="Calibri"/>
              </a:rPr>
              <a:t>– Provides oversight and guidance in the development of programs; establish and track metrics to ensure that one stops meet or exceeds standards for placement retention, earnings and jobseeker/employer satisfaction.</a:t>
            </a:r>
            <a:endParaRPr dirty="0"/>
          </a:p>
          <a:p>
            <a:pPr marL="0" marR="0" lvl="0" indent="0" algn="l" rtl="0">
              <a:lnSpc>
                <a:spcPct val="80000"/>
              </a:lnSpc>
              <a:spcBef>
                <a:spcPts val="380"/>
              </a:spcBef>
              <a:spcAft>
                <a:spcPts val="0"/>
              </a:spcAft>
              <a:buClr>
                <a:schemeClr val="dk1"/>
              </a:buClr>
              <a:buSzPts val="1900"/>
              <a:buFont typeface="Arial"/>
              <a:buChar char="•"/>
            </a:pPr>
            <a:r>
              <a:rPr lang="en-US" sz="1900" b="1" i="0" u="none" strike="noStrike" cap="none" dirty="0">
                <a:solidFill>
                  <a:schemeClr val="dk1"/>
                </a:solidFill>
                <a:latin typeface="Calibri"/>
                <a:ea typeface="Calibri"/>
                <a:cs typeface="Calibri"/>
                <a:sym typeface="Calibri"/>
              </a:rPr>
              <a:t>Disability Committee- </a:t>
            </a:r>
            <a:r>
              <a:rPr lang="en-US" sz="1900" b="0" i="0" u="none" strike="noStrike" cap="none" dirty="0">
                <a:solidFill>
                  <a:schemeClr val="dk1"/>
                </a:solidFill>
                <a:latin typeface="Calibri"/>
                <a:ea typeface="Calibri"/>
                <a:cs typeface="Calibri"/>
                <a:sym typeface="Calibri"/>
              </a:rPr>
              <a:t>Works to enable individuals with disabilities to have universal access to employment opportunities.</a:t>
            </a:r>
            <a:endParaRPr dirty="0"/>
          </a:p>
          <a:p>
            <a:pPr marL="0" marR="0" lvl="0" indent="0" algn="l" rtl="0">
              <a:lnSpc>
                <a:spcPct val="80000"/>
              </a:lnSpc>
              <a:spcBef>
                <a:spcPts val="380"/>
              </a:spcBef>
              <a:spcAft>
                <a:spcPts val="0"/>
              </a:spcAft>
              <a:buClr>
                <a:schemeClr val="dk1"/>
              </a:buClr>
              <a:buSzPts val="1900"/>
              <a:buFont typeface="Arial"/>
              <a:buChar char="•"/>
            </a:pPr>
            <a:r>
              <a:rPr lang="en-US" sz="1900" b="1" i="0" u="none" strike="noStrike" cap="none" dirty="0">
                <a:solidFill>
                  <a:schemeClr val="dk1"/>
                </a:solidFill>
                <a:latin typeface="Calibri"/>
                <a:ea typeface="Calibri"/>
                <a:cs typeface="Calibri"/>
                <a:sym typeface="Calibri"/>
              </a:rPr>
              <a:t>Literacy Committee </a:t>
            </a:r>
            <a:r>
              <a:rPr lang="en-US" sz="1900" b="0" i="0" u="none" strike="noStrike" cap="none" dirty="0">
                <a:solidFill>
                  <a:schemeClr val="dk1"/>
                </a:solidFill>
                <a:latin typeface="Calibri"/>
                <a:ea typeface="Calibri"/>
                <a:cs typeface="Calibri"/>
                <a:sym typeface="Calibri"/>
              </a:rPr>
              <a:t>- Identifies and analyzes local resources, programs and services and recommends ways to improve the quantity, quality and delivery of literacy programs. </a:t>
            </a:r>
            <a:endParaRPr dirty="0"/>
          </a:p>
          <a:p>
            <a:pPr marL="0" marR="0" lvl="0" indent="0" algn="l" rtl="0">
              <a:lnSpc>
                <a:spcPct val="80000"/>
              </a:lnSpc>
              <a:spcBef>
                <a:spcPts val="380"/>
              </a:spcBef>
              <a:spcAft>
                <a:spcPts val="0"/>
              </a:spcAft>
              <a:buClr>
                <a:schemeClr val="dk1"/>
              </a:buClr>
              <a:buSzPts val="1900"/>
              <a:buFont typeface="Arial"/>
              <a:buChar char="•"/>
            </a:pPr>
            <a:r>
              <a:rPr lang="en-US" sz="1900" b="1" i="0" u="none" strike="noStrike" cap="none" dirty="0">
                <a:solidFill>
                  <a:schemeClr val="dk1"/>
                </a:solidFill>
                <a:latin typeface="Calibri"/>
                <a:ea typeface="Calibri"/>
                <a:cs typeface="Calibri"/>
                <a:sym typeface="Calibri"/>
              </a:rPr>
              <a:t>Youth Investment Council- </a:t>
            </a:r>
            <a:r>
              <a:rPr lang="en-US" sz="1900" b="0" i="0" u="none" strike="noStrike" cap="none" dirty="0">
                <a:solidFill>
                  <a:schemeClr val="dk1"/>
                </a:solidFill>
                <a:latin typeface="Calibri"/>
                <a:ea typeface="Calibri"/>
                <a:cs typeface="Calibri"/>
                <a:sym typeface="Calibri"/>
              </a:rPr>
              <a:t>Aims to strengthen the capacity of education, youth development and training programs to provide high quality services that are aligned with workforce skills required for employment and success</a:t>
            </a:r>
            <a:endParaRPr dirty="0"/>
          </a:p>
          <a:p>
            <a:pPr marL="0" marR="0" lvl="0" indent="0" algn="l" rtl="0">
              <a:lnSpc>
                <a:spcPct val="80000"/>
              </a:lnSpc>
              <a:spcBef>
                <a:spcPts val="360"/>
              </a:spcBef>
              <a:spcAft>
                <a:spcPts val="0"/>
              </a:spcAft>
              <a:buClr>
                <a:schemeClr val="dk1"/>
              </a:buClr>
              <a:buFont typeface="Calibri"/>
              <a:buNone/>
            </a:pPr>
            <a:endParaRPr sz="1800" b="1" i="0" u="none" strike="noStrike" cap="none" dirty="0">
              <a:solidFill>
                <a:schemeClr val="dk1"/>
              </a:solidFill>
              <a:latin typeface="Calibri"/>
              <a:ea typeface="Calibri"/>
              <a:cs typeface="Calibri"/>
              <a:sym typeface="Calibri"/>
            </a:endParaRPr>
          </a:p>
          <a:p>
            <a:pPr marL="0" marR="0" lvl="0" indent="0" algn="l" rtl="0">
              <a:lnSpc>
                <a:spcPct val="80000"/>
              </a:lnSpc>
              <a:spcBef>
                <a:spcPts val="400"/>
              </a:spcBef>
              <a:spcAft>
                <a:spcPts val="0"/>
              </a:spcAft>
              <a:buClr>
                <a:schemeClr val="dk1"/>
              </a:buClr>
              <a:buFont typeface="Calibri"/>
              <a:buNone/>
            </a:pPr>
            <a:endParaRPr sz="20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57200" y="274637"/>
            <a:ext cx="8229600" cy="914400"/>
          </a:xfrm>
          <a:prstGeom prst="rect">
            <a:avLst/>
          </a:prstGeom>
          <a:solidFill>
            <a:srgbClr val="3760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US" sz="4400" b="1" i="0" u="none" strike="noStrike" cap="none">
                <a:solidFill>
                  <a:schemeClr val="lt1"/>
                </a:solidFill>
                <a:latin typeface="Calibri"/>
                <a:ea typeface="Calibri"/>
                <a:cs typeface="Calibri"/>
                <a:sym typeface="Calibri"/>
              </a:rPr>
              <a:t>WDB Priorities</a:t>
            </a:r>
            <a:endParaRPr/>
          </a:p>
        </p:txBody>
      </p:sp>
      <p:sp>
        <p:nvSpPr>
          <p:cNvPr id="144" name="Google Shape;144;p21"/>
          <p:cNvSpPr txBox="1">
            <a:spLocks noGrp="1"/>
          </p:cNvSpPr>
          <p:nvPr>
            <p:ph type="body" idx="1"/>
          </p:nvPr>
        </p:nvSpPr>
        <p:spPr>
          <a:xfrm>
            <a:off x="457200" y="1295400"/>
            <a:ext cx="8229600" cy="5102225"/>
          </a:xfrm>
          <a:prstGeom prst="rect">
            <a:avLst/>
          </a:prstGeom>
          <a:noFill/>
          <a:ln w="9525" cap="flat" cmpd="sng">
            <a:solidFill>
              <a:schemeClr val="accent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300" b="0" i="0" u="none" strike="noStrike" cap="none" dirty="0">
                <a:solidFill>
                  <a:schemeClr val="dk1"/>
                </a:solidFill>
                <a:latin typeface="Calibri"/>
                <a:ea typeface="Calibri"/>
                <a:cs typeface="Calibri"/>
                <a:sym typeface="Calibri"/>
              </a:rPr>
              <a:t>The Hudson County/Jersey City WDB’s priorities reflect the priorities of the New Jersey State Employment and Training Commission (SETC), and Jersey City and Hudson County’s economic and workforce development goals:</a:t>
            </a:r>
            <a:endParaRPr dirty="0"/>
          </a:p>
          <a:p>
            <a:pPr marL="0" marR="0" lvl="0" indent="0" algn="l" rtl="0">
              <a:lnSpc>
                <a:spcPct val="100000"/>
              </a:lnSpc>
              <a:spcBef>
                <a:spcPts val="260"/>
              </a:spcBef>
              <a:spcAft>
                <a:spcPts val="0"/>
              </a:spcAft>
              <a:buClr>
                <a:schemeClr val="dk1"/>
              </a:buClr>
              <a:buSzPts val="1300"/>
              <a:buFont typeface="Arial"/>
              <a:buAutoNum type="arabicPeriod"/>
            </a:pPr>
            <a:r>
              <a:rPr lang="en-US" sz="1300" b="1" i="0" u="none" strike="noStrike" cap="none" dirty="0">
                <a:solidFill>
                  <a:schemeClr val="dk1"/>
                </a:solidFill>
                <a:latin typeface="Calibri"/>
                <a:ea typeface="Calibri"/>
                <a:cs typeface="Calibri"/>
                <a:sym typeface="Calibri"/>
              </a:rPr>
              <a:t>Invest in workforce development based on industry needs/Increase business participation, awareness, and use of the workforce system in order to meet the needs of local businesses and create new job opportunities.</a:t>
            </a:r>
            <a:endParaRPr dirty="0"/>
          </a:p>
          <a:p>
            <a:pPr marL="0" marR="0" lvl="0" indent="0" algn="l" rtl="0">
              <a:lnSpc>
                <a:spcPct val="100000"/>
              </a:lnSpc>
              <a:spcBef>
                <a:spcPts val="260"/>
              </a:spcBef>
              <a:spcAft>
                <a:spcPts val="0"/>
              </a:spcAft>
              <a:buClr>
                <a:schemeClr val="dk1"/>
              </a:buClr>
              <a:buFont typeface="Calibri"/>
              <a:buNone/>
            </a:pPr>
            <a:r>
              <a:rPr lang="en-US" sz="1300" b="0" i="0" u="none" strike="noStrike" cap="none" dirty="0">
                <a:solidFill>
                  <a:schemeClr val="dk1"/>
                </a:solidFill>
                <a:latin typeface="Calibri"/>
                <a:ea typeface="Calibri"/>
                <a:cs typeface="Calibri"/>
                <a:sym typeface="Calibri"/>
              </a:rPr>
              <a:t>The WDB will Promote Hudson County/Jersey City’s workforce development system among members of the business community, identify the hiring and training needs of local businesses, begin to develop a more strategic alliance and alignment with key Industries/Sectors by identifying board members and perspective board members to participate in work groups to identify industry needs, and seek to leverage funding from local businesses to expand the scope and variety of workforce and job-training services offered throughout the community.</a:t>
            </a:r>
            <a:endParaRPr dirty="0"/>
          </a:p>
          <a:p>
            <a:pPr marL="0" marR="0" lvl="0" indent="0" algn="l" rtl="0">
              <a:lnSpc>
                <a:spcPct val="100000"/>
              </a:lnSpc>
              <a:spcBef>
                <a:spcPts val="260"/>
              </a:spcBef>
              <a:spcAft>
                <a:spcPts val="0"/>
              </a:spcAft>
              <a:buClr>
                <a:schemeClr val="dk1"/>
              </a:buClr>
              <a:buFont typeface="Calibri"/>
              <a:buNone/>
            </a:pPr>
            <a:r>
              <a:rPr lang="en-US" sz="1300" b="1" i="0" u="none" strike="noStrike" cap="none" dirty="0">
                <a:solidFill>
                  <a:schemeClr val="dk1"/>
                </a:solidFill>
                <a:latin typeface="Calibri"/>
                <a:ea typeface="Calibri"/>
                <a:cs typeface="Calibri"/>
                <a:sym typeface="Calibri"/>
              </a:rPr>
              <a:t>2.Meet jobseekers where they are.</a:t>
            </a:r>
            <a:endParaRPr dirty="0"/>
          </a:p>
          <a:p>
            <a:pPr marL="0" marR="0" lvl="0" indent="0" algn="l" rtl="0">
              <a:lnSpc>
                <a:spcPct val="100000"/>
              </a:lnSpc>
              <a:spcBef>
                <a:spcPts val="260"/>
              </a:spcBef>
              <a:spcAft>
                <a:spcPts val="0"/>
              </a:spcAft>
              <a:buClr>
                <a:schemeClr val="dk1"/>
              </a:buClr>
              <a:buFont typeface="Calibri"/>
              <a:buNone/>
            </a:pPr>
            <a:r>
              <a:rPr lang="en-US" sz="1300" b="0" i="0" u="none" strike="noStrike" cap="none" dirty="0">
                <a:solidFill>
                  <a:schemeClr val="dk1"/>
                </a:solidFill>
                <a:latin typeface="Calibri"/>
                <a:ea typeface="Calibri"/>
                <a:cs typeface="Calibri"/>
                <a:sym typeface="Calibri"/>
              </a:rPr>
              <a:t>The WDB works with community based organizations, local colleges and investing in other private-public partnerships  to sponsor career fairs, targeted outreach efforts, and other programs to increase re-employment services.</a:t>
            </a:r>
            <a:endParaRPr dirty="0"/>
          </a:p>
          <a:p>
            <a:pPr marL="0" marR="0" lvl="0" indent="0" algn="l" rtl="0">
              <a:lnSpc>
                <a:spcPct val="100000"/>
              </a:lnSpc>
              <a:spcBef>
                <a:spcPts val="260"/>
              </a:spcBef>
              <a:spcAft>
                <a:spcPts val="0"/>
              </a:spcAft>
              <a:buClr>
                <a:schemeClr val="dk1"/>
              </a:buClr>
              <a:buFont typeface="Calibri"/>
              <a:buNone/>
            </a:pPr>
            <a:r>
              <a:rPr lang="en-US" sz="1300" b="1" i="0" u="none" strike="noStrike" cap="none" dirty="0">
                <a:solidFill>
                  <a:schemeClr val="dk1"/>
                </a:solidFill>
                <a:latin typeface="Calibri"/>
                <a:ea typeface="Calibri"/>
                <a:cs typeface="Calibri"/>
                <a:sym typeface="Calibri"/>
              </a:rPr>
              <a:t>3. Equip the workforce for employment.</a:t>
            </a:r>
            <a:endParaRPr dirty="0"/>
          </a:p>
          <a:p>
            <a:pPr marL="0" marR="0" lvl="0" indent="0" algn="l" rtl="0">
              <a:lnSpc>
                <a:spcPct val="100000"/>
              </a:lnSpc>
              <a:spcBef>
                <a:spcPts val="260"/>
              </a:spcBef>
              <a:spcAft>
                <a:spcPts val="0"/>
              </a:spcAft>
              <a:buClr>
                <a:schemeClr val="dk1"/>
              </a:buClr>
              <a:buFont typeface="Calibri"/>
              <a:buNone/>
            </a:pPr>
            <a:r>
              <a:rPr lang="en-US" sz="1300" b="0" i="0" u="none" strike="noStrike" cap="none" dirty="0">
                <a:solidFill>
                  <a:schemeClr val="dk1"/>
                </a:solidFill>
                <a:latin typeface="Calibri"/>
                <a:ea typeface="Calibri"/>
                <a:cs typeface="Calibri"/>
                <a:sym typeface="Calibri"/>
              </a:rPr>
              <a:t>The WDB works workforce system partners to provide basic skills, literacy and workforce readiness programs and provides input on the design of services for businesses and jobseekers across the workforce system </a:t>
            </a:r>
            <a:endParaRPr dirty="0"/>
          </a:p>
          <a:p>
            <a:pPr marL="0" marR="0" lvl="0" indent="0" algn="l" rtl="0">
              <a:lnSpc>
                <a:spcPct val="100000"/>
              </a:lnSpc>
              <a:spcBef>
                <a:spcPts val="260"/>
              </a:spcBef>
              <a:spcAft>
                <a:spcPts val="0"/>
              </a:spcAft>
              <a:buClr>
                <a:schemeClr val="dk1"/>
              </a:buClr>
              <a:buFont typeface="Calibri"/>
              <a:buNone/>
            </a:pPr>
            <a:r>
              <a:rPr lang="en-US" sz="1300" b="1" i="0" u="none" strike="noStrike" cap="none" dirty="0">
                <a:solidFill>
                  <a:schemeClr val="dk1"/>
                </a:solidFill>
                <a:latin typeface="Calibri"/>
                <a:ea typeface="Calibri"/>
                <a:cs typeface="Calibri"/>
                <a:sym typeface="Calibri"/>
              </a:rPr>
              <a:t>4.Increase system accountability/Support Hudson County/Jersey City workforce services and conduct effective oversight of the WIOA-supported system.</a:t>
            </a:r>
            <a:endParaRPr dirty="0"/>
          </a:p>
          <a:p>
            <a:pPr marL="0" marR="0" lvl="0" indent="0" algn="l" rtl="0">
              <a:lnSpc>
                <a:spcPct val="100000"/>
              </a:lnSpc>
              <a:spcBef>
                <a:spcPts val="260"/>
              </a:spcBef>
              <a:spcAft>
                <a:spcPts val="0"/>
              </a:spcAft>
              <a:buClr>
                <a:schemeClr val="dk1"/>
              </a:buClr>
              <a:buFont typeface="Calibri"/>
              <a:buNone/>
            </a:pPr>
            <a:r>
              <a:rPr lang="en-US" sz="1300" b="0" i="0" u="none" strike="noStrike" cap="none" dirty="0">
                <a:solidFill>
                  <a:schemeClr val="dk1"/>
                </a:solidFill>
                <a:latin typeface="Calibri"/>
                <a:ea typeface="Calibri"/>
                <a:cs typeface="Calibri"/>
                <a:sym typeface="Calibri"/>
              </a:rPr>
              <a:t>The WDB seeks to hold the all of the workforce system partners accountable to high standards of quality and performance.</a:t>
            </a:r>
            <a:endParaRPr dirty="0"/>
          </a:p>
          <a:p>
            <a:pPr marL="0" marR="0" lvl="0" indent="0" algn="l" rtl="0">
              <a:lnSpc>
                <a:spcPct val="100000"/>
              </a:lnSpc>
              <a:spcBef>
                <a:spcPts val="260"/>
              </a:spcBef>
              <a:spcAft>
                <a:spcPts val="0"/>
              </a:spcAft>
              <a:buClr>
                <a:schemeClr val="dk1"/>
              </a:buClr>
              <a:buFont typeface="Calibri"/>
              <a:buNone/>
            </a:pPr>
            <a:r>
              <a:rPr lang="en-US" sz="1300" b="1" i="0" u="none" strike="noStrike" cap="none" dirty="0">
                <a:solidFill>
                  <a:schemeClr val="dk1"/>
                </a:solidFill>
                <a:latin typeface="Calibri"/>
                <a:ea typeface="Calibri"/>
                <a:cs typeface="Calibri"/>
                <a:sym typeface="Calibri"/>
              </a:rPr>
              <a:t>5. Prioritize talent development resource investments for individuals with disabilities, veterans, youth, and the long-term unemployed</a:t>
            </a:r>
            <a:endParaRPr dirty="0"/>
          </a:p>
          <a:p>
            <a:pPr marL="0" marR="0" lvl="0" indent="0" algn="l" rtl="0">
              <a:lnSpc>
                <a:spcPct val="100000"/>
              </a:lnSpc>
              <a:spcBef>
                <a:spcPts val="24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Font typeface="Calibri"/>
              <a:buNone/>
            </a:pPr>
            <a:endParaRPr sz="10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None/>
            </a:pPr>
            <a:endParaRPr sz="1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11403</TotalTime>
  <Words>2084</Words>
  <Application>Microsoft Office PowerPoint</Application>
  <PresentationFormat>On-screen Show (4:3)</PresentationFormat>
  <Paragraphs>163</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Contents</vt:lpstr>
      <vt:lpstr>Introduction/History of the WDB</vt:lpstr>
      <vt:lpstr>Overview of Local Workforce System Program Service Areas</vt:lpstr>
      <vt:lpstr>Overview of Local Workforce System Program Service Areas</vt:lpstr>
      <vt:lpstr>Overview of Local Workforce System Program Service Areas: Industry Sectors </vt:lpstr>
      <vt:lpstr>WDB Mission and Vision</vt:lpstr>
      <vt:lpstr>WDB Committees and Goals </vt:lpstr>
      <vt:lpstr>WDB Priorities</vt:lpstr>
      <vt:lpstr>WDB Priorities</vt:lpstr>
      <vt:lpstr>WDB Roles: Members</vt:lpstr>
      <vt:lpstr>WDB Roles: Staff</vt:lpstr>
      <vt:lpstr>WDB Meetings</vt:lpstr>
      <vt:lpstr>One Stop Career Centers</vt:lpstr>
      <vt:lpstr>Overview of WIOA</vt:lpstr>
      <vt:lpstr>Key WIOA Facts</vt:lpstr>
      <vt:lpstr>Current Initiatives</vt:lpstr>
      <vt:lpstr>Strategic Action Plan (2015-2016)</vt:lpstr>
      <vt:lpstr>Data Sources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Defilippo</dc:creator>
  <cp:lastModifiedBy>Michelle Defilippo</cp:lastModifiedBy>
  <cp:revision>7</cp:revision>
  <cp:lastPrinted>2020-01-29T20:53:36Z</cp:lastPrinted>
  <dcterms:modified xsi:type="dcterms:W3CDTF">2020-02-06T18:06:44Z</dcterms:modified>
</cp:coreProperties>
</file>